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79" r:id="rId2"/>
  </p:sldMasterIdLst>
  <p:notesMasterIdLst>
    <p:notesMasterId r:id="rId37"/>
  </p:notesMasterIdLst>
  <p:handoutMasterIdLst>
    <p:handoutMasterId r:id="rId38"/>
  </p:handoutMasterIdLst>
  <p:sldIdLst>
    <p:sldId id="257" r:id="rId3"/>
    <p:sldId id="326" r:id="rId4"/>
    <p:sldId id="400" r:id="rId5"/>
    <p:sldId id="329" r:id="rId6"/>
    <p:sldId id="330" r:id="rId7"/>
    <p:sldId id="419" r:id="rId8"/>
    <p:sldId id="401" r:id="rId9"/>
    <p:sldId id="405" r:id="rId10"/>
    <p:sldId id="406" r:id="rId11"/>
    <p:sldId id="420" r:id="rId12"/>
    <p:sldId id="402" r:id="rId13"/>
    <p:sldId id="407" r:id="rId14"/>
    <p:sldId id="428" r:id="rId15"/>
    <p:sldId id="429" r:id="rId16"/>
    <p:sldId id="430" r:id="rId17"/>
    <p:sldId id="408" r:id="rId18"/>
    <p:sldId id="424" r:id="rId19"/>
    <p:sldId id="431" r:id="rId20"/>
    <p:sldId id="421" r:id="rId21"/>
    <p:sldId id="423" r:id="rId22"/>
    <p:sldId id="426" r:id="rId23"/>
    <p:sldId id="427" r:id="rId24"/>
    <p:sldId id="412" r:id="rId25"/>
    <p:sldId id="414" r:id="rId26"/>
    <p:sldId id="415" r:id="rId27"/>
    <p:sldId id="416" r:id="rId28"/>
    <p:sldId id="417" r:id="rId29"/>
    <p:sldId id="418" r:id="rId30"/>
    <p:sldId id="410" r:id="rId31"/>
    <p:sldId id="403" r:id="rId32"/>
    <p:sldId id="413" r:id="rId33"/>
    <p:sldId id="404" r:id="rId34"/>
    <p:sldId id="399" r:id="rId35"/>
    <p:sldId id="26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75754" autoAdjust="0"/>
  </p:normalViewPr>
  <p:slideViewPr>
    <p:cSldViewPr snapToGrid="0">
      <p:cViewPr varScale="1">
        <p:scale>
          <a:sx n="62" d="100"/>
          <a:sy n="62" d="100"/>
        </p:scale>
        <p:origin x="2136"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11-Jul-22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11-Jul-22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656944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581324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Tahoma" panose="020B0604030504040204" pitchFamily="34" charset="0"/>
                <a:cs typeface="Tahoma" panose="020B0604030504040204" pitchFamily="34" charset="0"/>
              </a:rPr>
              <a:t>Entropy của 1 tập S có c lớp là</a:t>
            </a:r>
            <a:endParaRPr lang="en-US"/>
          </a:p>
          <a:p>
            <a:r>
              <a:rPr lang="en-US"/>
              <a:t>Pi là xác xuất của 1 thực thể thuộc lớp i trong S</a:t>
            </a:r>
          </a:p>
          <a:p>
            <a:endParaRPr lang="en-US"/>
          </a:p>
          <a:p>
            <a:r>
              <a:rPr lang="vi-VN" b="0" i="0">
                <a:effectLst/>
                <a:latin typeface="Arial" panose="020B0604020202020204" pitchFamily="34" charset="0"/>
              </a:rPr>
              <a:t>- Entropy cho biết số bit trung bình để mã hóa một lớp S.</a:t>
            </a:r>
            <a:br>
              <a:rPr lang="vi-VN"/>
            </a:br>
            <a:r>
              <a:rPr lang="vi-VN" b="0" i="0">
                <a:effectLst/>
                <a:latin typeface="Arial" panose="020B0604020202020204" pitchFamily="34" charset="0"/>
              </a:rPr>
              <a:t>- Entropy của một tin nhắn đo lượng thông tin trung bình có trong tin nhắn đó.</a:t>
            </a:r>
            <a:br>
              <a:rPr lang="vi-VN"/>
            </a:br>
            <a:r>
              <a:rPr lang="vi-VN" b="0" i="0">
                <a:effectLst/>
                <a:latin typeface="Arial" panose="020B0604020202020204" pitchFamily="34" charset="0"/>
              </a:rPr>
              <a:t>- Entropy của một biến ngẫu nhiên x đo tính không thể đoán trước của x</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431589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 Thuật toán xử lý cả dữ liệu liên tục và rời rạc. Để xử lý dữ liệu liên tục, thuật toán</a:t>
            </a:r>
            <a:br>
              <a:rPr lang="vi-VN"/>
            </a:br>
            <a:r>
              <a:rPr lang="vi-VN" b="0" i="0">
                <a:effectLst/>
                <a:latin typeface="Arial" panose="020B0604020202020204" pitchFamily="34" charset="0"/>
              </a:rPr>
              <a:t>C4.5 đặt ra một ngưỡng và chia thành 2 nhánh với 1 nhánh là các giá trị nhỏ hơn hoặc bằng</a:t>
            </a:r>
            <a:br>
              <a:rPr lang="vi-VN"/>
            </a:br>
            <a:r>
              <a:rPr lang="vi-VN" b="0" i="0">
                <a:effectLst/>
                <a:latin typeface="Arial" panose="020B0604020202020204" pitchFamily="34" charset="0"/>
              </a:rPr>
              <a:t>ngưỡng và một nhánh là các giá trị lớn hơn ngưỡng</a:t>
            </a:r>
            <a:br>
              <a:rPr lang="vi-VN"/>
            </a:br>
            <a:r>
              <a:rPr lang="vi-VN" b="0" i="0">
                <a:effectLst/>
                <a:latin typeface="Arial" panose="020B0604020202020204" pitchFamily="34" charset="0"/>
              </a:rPr>
              <a:t>+ Thuật toán xử lý dữ liệu huấn luyện bị mất thuộc tính ( bằng cách không xét dữ</a:t>
            </a:r>
            <a:br>
              <a:rPr lang="vi-VN"/>
            </a:br>
            <a:r>
              <a:rPr lang="vi-VN" b="0" i="0">
                <a:effectLst/>
                <a:latin typeface="Arial" panose="020B0604020202020204" pitchFamily="34" charset="0"/>
              </a:rPr>
              <a:t>liệu đó trong quá trình tính toán entropy và information gain tại điểm đó)</a:t>
            </a:r>
            <a:br>
              <a:rPr lang="vi-VN"/>
            </a:br>
            <a:r>
              <a:rPr lang="vi-VN" b="0" i="0">
                <a:effectLst/>
                <a:latin typeface="Arial" panose="020B0604020202020204" pitchFamily="34" charset="0"/>
              </a:rPr>
              <a:t>+ Xử lý các thuộc tính với các giá trị khác nhau</a:t>
            </a:r>
            <a:br>
              <a:rPr lang="vi-VN"/>
            </a:br>
            <a:r>
              <a:rPr lang="vi-VN" b="0" i="0">
                <a:effectLst/>
                <a:latin typeface="Arial" panose="020B0604020202020204" pitchFamily="34" charset="0"/>
              </a:rPr>
              <a:t>+ Thuật toán có cắt tỉa sau khi tạo ra nhằm loại bỏ các cành không có tác dụng và</a:t>
            </a:r>
            <a:br>
              <a:rPr lang="vi-VN"/>
            </a:br>
            <a:r>
              <a:rPr lang="vi-VN" b="0" i="0">
                <a:effectLst/>
                <a:latin typeface="Arial" panose="020B0604020202020204" pitchFamily="34" charset="0"/>
              </a:rPr>
              <a:t>thay thế chúng bởi các nút lá</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13037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5D6879"/>
                </a:solidFill>
                <a:effectLst/>
                <a:latin typeface="Arial" panose="020B0604020202020204" pitchFamily="34" charset="0"/>
              </a:rPr>
              <a:t>Mô hình Random Forest để giải bài toán phân loại chim cánh cụt sử dụng thuật toán</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C4.5 để tạo cây phân loại và sử dụng hàm đánh giá ’entropy’ để đánh giá thuộc tính và chia</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nhánh dữ liệu [12]. Trong phần này, mô hình sẽ được kiểm tra độ hiệu quả đạt được khi thay</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đổi số lượng cây quyết định tạo nên một rừng và số lượng các thuộc tính được sử dụng để</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dùng hàm entropy đánh giá. Với dữ liệu sử dụng trong mô hình này, do mô hình áp dụng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hàm enttropy để phân loại, nên thông qua công thức của hàm entropy ta thấy rằng với cùng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một mô hình thì dữ liệu được chuẩn hóa hay không chuẩn hóa sẽ cho ra cùng kết quả như</a:t>
            </a:r>
            <a:br>
              <a:rPr lang="vi-VN" b="0" i="0">
                <a:solidFill>
                  <a:srgbClr val="5D6879"/>
                </a:solidFill>
                <a:effectLst/>
                <a:latin typeface="Lato" panose="020F0502020204030203" pitchFamily="34" charset="0"/>
              </a:rPr>
            </a:br>
            <a:r>
              <a:rPr lang="en-US" b="0" i="0">
                <a:effectLst/>
                <a:latin typeface="Arial" panose="020B0604020202020204" pitchFamily="34" charset="0"/>
              </a:rPr>
              <a:t>nhau.</a:t>
            </a:r>
            <a:br>
              <a:rPr lang="vi-VN" b="0" i="0">
                <a:solidFill>
                  <a:srgbClr val="5D6879"/>
                </a:solidFill>
                <a:effectLst/>
                <a:latin typeface="Lato" panose="020F0502020204030203" pitchFamily="34" charset="0"/>
              </a:rPr>
            </a:b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588512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effectLst/>
                <a:latin typeface="Arial" panose="020B0604020202020204" pitchFamily="34" charset="0"/>
              </a:rPr>
              <a:t>Ta thấy rằng với số lượng cây nhỏ, khi tăng dần số lượng nhỏ cây quyết định,</a:t>
            </a:r>
            <a:br>
              <a:rPr lang="vi-VN"/>
            </a:br>
            <a:r>
              <a:rPr lang="vi-VN" b="0" i="0">
                <a:effectLst/>
                <a:latin typeface="Arial" panose="020B0604020202020204" pitchFamily="34" charset="0"/>
              </a:rPr>
              <a:t>độ chính xác trên tập xác thực không hoàn toàn phụ thuộc vào số lượng cây do mỗi cây</a:t>
            </a:r>
            <a:br>
              <a:rPr lang="vi-VN"/>
            </a:br>
            <a:r>
              <a:rPr lang="vi-VN" b="0" i="0">
                <a:effectLst/>
                <a:latin typeface="Arial" panose="020B0604020202020204" pitchFamily="34" charset="0"/>
              </a:rPr>
              <a:t>quyết định có yếu tố ngẫu nhiên cao. Tuy nhiên độ chính xác trên tập xác thực luôn trên</a:t>
            </a:r>
            <a:br>
              <a:rPr lang="vi-VN"/>
            </a:br>
            <a:r>
              <a:rPr lang="vi-VN" b="0" i="0">
                <a:effectLst/>
                <a:latin typeface="Arial" panose="020B0604020202020204" pitchFamily="34" charset="0"/>
              </a:rPr>
              <a:t>mức 95% và có thể đạt tới mức 100%. Bên cạnh đấy, với số lượng mẫu huấn luyện tăng lên</a:t>
            </a:r>
            <a:br>
              <a:rPr lang="vi-VN"/>
            </a:br>
            <a:r>
              <a:rPr lang="vi-VN" b="0" i="0">
                <a:effectLst/>
                <a:latin typeface="Arial" panose="020B0604020202020204" pitchFamily="34" charset="0"/>
              </a:rPr>
              <a:t>đến 170 mẫu luôn cho kết quả tốt hơn so với số mẫu huấn luyện còn lại, điều này cho thấy</a:t>
            </a:r>
            <a:br>
              <a:rPr lang="vi-VN"/>
            </a:br>
            <a:r>
              <a:rPr lang="vi-VN" b="0" i="0">
                <a:effectLst/>
                <a:latin typeface="Arial" panose="020B0604020202020204" pitchFamily="34" charset="0"/>
              </a:rPr>
              <a:t>với số lượng mẫu huấn luyện đủ lớn thì sẽ cho độ chính xác tốt hơn.</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713858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4001993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2126884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2179759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3510274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5902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446629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3617419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287176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2702589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263122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08334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81873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629823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022102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74627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18745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034842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7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45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1244204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045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3.gif"/><Relationship Id="rId5" Type="http://schemas.openxmlformats.org/officeDocument/2006/relationships/hyperlink" Target="https://towardsdatascience.com/everything-you-need-to-know-about-neural-networks-and-backpropagation-machine-learning-made-easy-e5285bc2be3a" TargetMode="External"/><Relationship Id="rId4" Type="http://schemas.openxmlformats.org/officeDocument/2006/relationships/hyperlink" Target="https://scitechdaily.com/how-the-brain-makes-memories-and-uses-time-travel-to-rememb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studymachinelearning.com/activation-functions-in-neural-networ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guiavocacional.com/art/NOCP/Aprendizaje%20autom%C3%A1tico%20N%C2%BA%2082%20marzo%202018.pdf" TargetMode="External"/><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hyperlink" Target="https://static.wikia.nocookie.net/modern-internet-technology/images/8/84/SocialShareImage.img.png/revision/latest?cb=20180416014232"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511380"/>
            <a:ext cx="7846085" cy="125437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Dự đoán loài chim cánh cụt ở</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quần đảo </a:t>
            </a:r>
            <a:r>
              <a:rPr kumimoji="0" lang="vi-VN" sz="3600" b="1" i="0" u="none" strike="noStrike" kern="1200" cap="none" spc="0" normalizeH="0" baseline="0" noProof="0" dirty="0" err="1">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Palmer</a:t>
            </a:r>
            <a:endParaRPr kumimoji="0" lang="en-US"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61210" y="4193851"/>
            <a:ext cx="6882523" cy="153747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rPr>
              <a:t>Giảng viên hướng dẫn: 	PGS. TS. Thân Quang Khoát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Nhóm nghiên cứu: 	1. Tạ Hữu Bình - </a:t>
            </a:r>
            <a:r>
              <a:rPr kumimoji="0" lang="en-US" sz="1800" b="1" i="0" u="none" strike="noStrike" kern="1200" cap="none" spc="0" normalizeH="0" baseline="0" noProof="0" dirty="0">
                <a:ln>
                  <a:noFill/>
                </a:ln>
                <a:solidFill>
                  <a:prstClr val="black"/>
                </a:solidFill>
                <a:effectLst/>
                <a:uLnTx/>
                <a:uFillTx/>
                <a:latin typeface="Arial"/>
                <a:ea typeface="Times New Roman" panose="02020603050405020304" pitchFamily="18" charset="0"/>
                <a:cs typeface="Lato" panose="020F0502020204030203" pitchFamily="34" charset="0"/>
              </a:rPr>
              <a:t>20190094</a:t>
            </a: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		    	2. Trần Trọng Hiệp - 20190051</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800" dirty="0">
                <a:solidFill>
                  <a:prstClr val="black"/>
                </a:solidFill>
                <a:latin typeface="Arial"/>
              </a:rPr>
              <a:t>			3. </a:t>
            </a:r>
            <a:r>
              <a:rPr lang="en-US" sz="1800" dirty="0" err="1">
                <a:solidFill>
                  <a:prstClr val="black"/>
                </a:solidFill>
                <a:latin typeface="Arial"/>
              </a:rPr>
              <a:t>Nguyễn</a:t>
            </a:r>
            <a:r>
              <a:rPr lang="en-US" sz="1800" dirty="0">
                <a:solidFill>
                  <a:prstClr val="black"/>
                </a:solidFill>
                <a:latin typeface="Arial"/>
              </a:rPr>
              <a:t> Văn Trung - 20190071</a:t>
            </a:r>
          </a:p>
        </p:txBody>
      </p:sp>
      <p:sp>
        <p:nvSpPr>
          <p:cNvPr id="2" name="Rectangle 1">
            <a:extLst>
              <a:ext uri="{FF2B5EF4-FFF2-40B4-BE49-F238E27FC236}">
                <a16:creationId xmlns:a16="http://schemas.microsoft.com/office/drawing/2014/main" id="{ACC3C5D1-4D0E-26ED-DB81-7ADA5D18A668}"/>
              </a:ext>
            </a:extLst>
          </p:cNvPr>
          <p:cNvSpPr/>
          <p:nvPr/>
        </p:nvSpPr>
        <p:spPr>
          <a:xfrm>
            <a:off x="413012" y="317038"/>
            <a:ext cx="2576374" cy="841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28" name="Picture 4" descr="Trường Công nghệ Thông tin và Truyền thông - Đại học Bách khoa Hà Nội">
            <a:extLst>
              <a:ext uri="{FF2B5EF4-FFF2-40B4-BE49-F238E27FC236}">
                <a16:creationId xmlns:a16="http://schemas.microsoft.com/office/drawing/2014/main" id="{566037F1-883B-9EF1-3745-43F326AFB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12" y="411838"/>
            <a:ext cx="2028872" cy="8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235077" y="875254"/>
            <a:ext cx="3054533"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Các mẫu không chứ thông tin của 6 trên 7 đặc tính sẽ bị loại bỏ (Ngoại trừ </a:t>
            </a:r>
            <a:r>
              <a:rPr lang="en-US" sz="1800" b="1">
                <a:ea typeface="Tahoma" panose="020B0604030504040204" pitchFamily="34" charset="0"/>
                <a:cs typeface="Tahoma" panose="020B0604030504040204" pitchFamily="34" charset="0"/>
              </a:rPr>
              <a:t>“giới tính”</a:t>
            </a:r>
            <a:r>
              <a:rPr lang="en-US" sz="1800">
                <a:ea typeface="Tahoma" panose="020B0604030504040204" pitchFamily="34" charset="0"/>
                <a:cs typeface="Tahoma" panose="020B0604030504040204" pitchFamily="34" charset="0"/>
              </a:rPr>
              <a:t>)</a:t>
            </a:r>
            <a:endParaRPr lang="en-US" sz="1800" b="1">
              <a:ea typeface="Tahoma" panose="020B0604030504040204" pitchFamily="34" charset="0"/>
              <a:cs typeface="Tahoma" panose="020B0604030504040204" pitchFamily="34" charset="0"/>
            </a:endParaRPr>
          </a:p>
          <a:p>
            <a:pPr>
              <a:lnSpc>
                <a:spcPct val="120000"/>
              </a:lnSpc>
              <a:spcBef>
                <a:spcPts val="1200"/>
              </a:spcBef>
            </a:pPr>
            <a:r>
              <a:rPr lang="en-US" sz="1800">
                <a:ea typeface="Tahoma" panose="020B0604030504040204" pitchFamily="34" charset="0"/>
                <a:cs typeface="Tahoma" panose="020B0604030504040204" pitchFamily="34" charset="0"/>
              </a:rPr>
              <a:t> Dữ liệu ở thiếu ở cột </a:t>
            </a:r>
            <a:r>
              <a:rPr lang="en-US" sz="1800" b="1">
                <a:ea typeface="Tahoma" panose="020B0604030504040204" pitchFamily="34" charset="0"/>
                <a:cs typeface="Tahoma" panose="020B0604030504040204" pitchFamily="34" charset="0"/>
              </a:rPr>
              <a:t>Sex </a:t>
            </a:r>
            <a:r>
              <a:rPr lang="en-US" sz="1800">
                <a:ea typeface="Tahoma" panose="020B0604030504040204" pitchFamily="34" charset="0"/>
                <a:cs typeface="Tahoma" panose="020B0604030504040204" pitchFamily="34" charset="0"/>
              </a:rPr>
              <a:t>sẽ được điền giá trị đặc biệt, còn lại điền giá trị trung bình tương ứng với tập huấn luyện, xác thực và kiểm tra</a:t>
            </a:r>
          </a:p>
          <a:p>
            <a:pPr>
              <a:lnSpc>
                <a:spcPct val="120000"/>
              </a:lnSpc>
              <a:spcBef>
                <a:spcPts val="1200"/>
              </a:spcBef>
            </a:pPr>
            <a:r>
              <a:rPr lang="en-US" sz="1800">
                <a:ea typeface="Tahoma" panose="020B0604030504040204" pitchFamily="34" charset="0"/>
                <a:cs typeface="Tahoma" panose="020B0604030504040204" pitchFamily="34" charset="0"/>
              </a:rPr>
              <a:t>Tạo dữ liệu được chuẩn hóa có giá trị kì vọng bằng 0 và độ lệch chuẩn bằng 1</a:t>
            </a:r>
          </a:p>
          <a:p>
            <a:pPr>
              <a:lnSpc>
                <a:spcPct val="120000"/>
              </a:lnSpc>
              <a:spcBef>
                <a:spcPts val="1200"/>
              </a:spcBef>
            </a:pPr>
            <a:endParaRPr lang="en-US" sz="1800">
              <a:ea typeface="Tahoma" panose="020B0604030504040204" pitchFamily="34" charset="0"/>
              <a:cs typeface="Tahoma" panose="020B0604030504040204" pitchFamily="34" charset="0"/>
            </a:endParaRPr>
          </a:p>
        </p:txBody>
      </p:sp>
      <p:pic>
        <p:nvPicPr>
          <p:cNvPr id="5" name="Picture 4" descr="Chart, histogram&#10;&#10;Description automatically generated">
            <a:extLst>
              <a:ext uri="{FF2B5EF4-FFF2-40B4-BE49-F238E27FC236}">
                <a16:creationId xmlns:a16="http://schemas.microsoft.com/office/drawing/2014/main" id="{A789BD90-3319-6BD2-3ACC-4197B9357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219" y="822189"/>
            <a:ext cx="5491564" cy="5458099"/>
          </a:xfrm>
          <a:prstGeom prst="rect">
            <a:avLst/>
          </a:prstGeom>
        </p:spPr>
      </p:pic>
    </p:spTree>
    <p:extLst>
      <p:ext uri="{BB962C8B-B14F-4D97-AF65-F5344CB8AC3E}">
        <p14:creationId xmlns:p14="http://schemas.microsoft.com/office/powerpoint/2010/main" val="243444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p>
          <a:p>
            <a:pPr marL="514350" indent="-514350">
              <a:lnSpc>
                <a:spcPct val="150000"/>
              </a:lnSpc>
              <a:buFont typeface="+mj-lt"/>
              <a:buAutoNum type="arabicPeriod"/>
            </a:pPr>
            <a:r>
              <a:rPr lang="en-US" sz="2600" b="1">
                <a:latin typeface="+mj-lt"/>
              </a:rPr>
              <a:t>Mô </a:t>
            </a:r>
            <a:r>
              <a:rPr lang="en-US" sz="2600" b="1" dirty="0">
                <a:latin typeface="+mj-lt"/>
              </a:rPr>
              <a:t>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2074449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descr="Diagram, shape&#10;&#10;Description automatically generated">
            <a:extLst>
              <a:ext uri="{FF2B5EF4-FFF2-40B4-BE49-F238E27FC236}">
                <a16:creationId xmlns:a16="http://schemas.microsoft.com/office/drawing/2014/main" id="{7BA20D02-6FAC-559C-3387-4F75F90FC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909" y="1151901"/>
            <a:ext cx="4246091" cy="4554198"/>
          </a:xfrm>
          <a:prstGeom prst="rect">
            <a:avLst/>
          </a:prstGeom>
        </p:spPr>
      </p:pic>
      <p:sp>
        <p:nvSpPr>
          <p:cNvPr id="14" name="TextBox 13">
            <a:extLst>
              <a:ext uri="{FF2B5EF4-FFF2-40B4-BE49-F238E27FC236}">
                <a16:creationId xmlns:a16="http://schemas.microsoft.com/office/drawing/2014/main" id="{B6CBFC69-F956-23C8-434C-D29605C923F6}"/>
              </a:ext>
            </a:extLst>
          </p:cNvPr>
          <p:cNvSpPr txBox="1"/>
          <p:nvPr/>
        </p:nvSpPr>
        <p:spPr>
          <a:xfrm>
            <a:off x="712367" y="1928924"/>
            <a:ext cx="3941806" cy="3364960"/>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VN" dirty="0"/>
              <a:t>KNN: </a:t>
            </a:r>
            <a:r>
              <a:rPr lang="vi-VN" dirty="0"/>
              <a:t>Dự đoán dựa trên các láng giềng gần nhất của nó trong dữ liệu huấn luyện.</a:t>
            </a:r>
          </a:p>
          <a:p>
            <a:pPr algn="just">
              <a:lnSpc>
                <a:spcPct val="150000"/>
              </a:lnSpc>
            </a:pPr>
            <a:endParaRPr lang="en-VN" dirty="0"/>
          </a:p>
          <a:p>
            <a:pPr marL="285750" indent="-285750" algn="just">
              <a:lnSpc>
                <a:spcPct val="150000"/>
              </a:lnSpc>
              <a:buFont typeface="Courier New" panose="02070309020205020404" pitchFamily="49" charset="0"/>
              <a:buChar char="o"/>
            </a:pPr>
            <a:r>
              <a:rPr lang="en-VN" dirty="0"/>
              <a:t>Hai thành phần chính:</a:t>
            </a:r>
          </a:p>
          <a:p>
            <a:pPr marL="742950" lvl="1" indent="-285750" algn="just">
              <a:lnSpc>
                <a:spcPct val="150000"/>
              </a:lnSpc>
              <a:buFont typeface="Arial" panose="020B0604020202020204" pitchFamily="34" charset="0"/>
              <a:buChar char="•"/>
            </a:pPr>
            <a:r>
              <a:rPr lang="vi-VN" dirty="0"/>
              <a:t>Độ tương đồng (khoảng cách)</a:t>
            </a:r>
            <a:endParaRPr lang="en-VN" dirty="0"/>
          </a:p>
          <a:p>
            <a:pPr marL="742950" lvl="1" indent="-285750" algn="just">
              <a:lnSpc>
                <a:spcPct val="150000"/>
              </a:lnSpc>
              <a:buFont typeface="Arial" panose="020B0604020202020204" pitchFamily="34" charset="0"/>
              <a:buChar char="•"/>
            </a:pPr>
            <a:r>
              <a:rPr lang="en-VN" dirty="0"/>
              <a:t>Số hàng xóm</a:t>
            </a:r>
          </a:p>
        </p:txBody>
      </p:sp>
    </p:spTree>
    <p:extLst>
      <p:ext uri="{BB962C8B-B14F-4D97-AF65-F5344CB8AC3E}">
        <p14:creationId xmlns:p14="http://schemas.microsoft.com/office/powerpoint/2010/main" val="50863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4CE1869E-EF06-14C9-361E-9533F091186C}"/>
              </a:ext>
            </a:extLst>
          </p:cNvPr>
          <p:cNvSpPr txBox="1"/>
          <p:nvPr/>
        </p:nvSpPr>
        <p:spPr>
          <a:xfrm>
            <a:off x="704335" y="1157258"/>
            <a:ext cx="7735329" cy="1287468"/>
          </a:xfrm>
          <a:prstGeom prst="rect">
            <a:avLst/>
          </a:prstGeom>
          <a:noFill/>
        </p:spPr>
        <p:txBody>
          <a:bodyPr wrap="square" rtlCol="0">
            <a:spAutoFit/>
          </a:bodyPr>
          <a:lstStyle/>
          <a:p>
            <a:pPr>
              <a:lnSpc>
                <a:spcPct val="150000"/>
              </a:lnSpc>
            </a:pPr>
            <a:r>
              <a:rPr lang="en-VN" b="1" dirty="0"/>
              <a:t>Thử nghiệm với các tham số:</a:t>
            </a:r>
          </a:p>
          <a:p>
            <a:pPr marL="742950" lvl="1" indent="-285750">
              <a:lnSpc>
                <a:spcPct val="150000"/>
              </a:lnSpc>
              <a:buFont typeface="Courier New" panose="02070309020205020404" pitchFamily="49" charset="0"/>
              <a:buChar char="o"/>
            </a:pPr>
            <a:r>
              <a:rPr lang="en-VN" dirty="0"/>
              <a:t>Số hàng xóm: 1, 3, 5</a:t>
            </a:r>
          </a:p>
          <a:p>
            <a:pPr marL="742950" lvl="1" indent="-285750">
              <a:lnSpc>
                <a:spcPct val="150000"/>
              </a:lnSpc>
              <a:buFont typeface="Courier New" panose="02070309020205020404" pitchFamily="49" charset="0"/>
              <a:buChar char="o"/>
            </a:pPr>
            <a:r>
              <a:rPr lang="en-VN" dirty="0"/>
              <a:t>Trọng số: </a:t>
            </a:r>
          </a:p>
        </p:txBody>
      </p:sp>
      <p:pic>
        <p:nvPicPr>
          <p:cNvPr id="6" name="Picture 5" descr="Diagram&#10;&#10;Description automatically generated">
            <a:extLst>
              <a:ext uri="{FF2B5EF4-FFF2-40B4-BE49-F238E27FC236}">
                <a16:creationId xmlns:a16="http://schemas.microsoft.com/office/drawing/2014/main" id="{9841AC25-14DC-A88C-E7F0-D58AB5A39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156" y="2427329"/>
            <a:ext cx="4324866" cy="2803657"/>
          </a:xfrm>
          <a:prstGeom prst="rect">
            <a:avLst/>
          </a:prstGeom>
        </p:spPr>
      </p:pic>
    </p:spTree>
    <p:extLst>
      <p:ext uri="{BB962C8B-B14F-4D97-AF65-F5344CB8AC3E}">
        <p14:creationId xmlns:p14="http://schemas.microsoft.com/office/powerpoint/2010/main" val="335145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30520DA-57A3-3666-1299-F20F39E3C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48" y="1193889"/>
            <a:ext cx="7685903" cy="4021417"/>
          </a:xfrm>
          <a:prstGeom prst="rect">
            <a:avLst/>
          </a:prstGeom>
        </p:spPr>
      </p:pic>
      <p:sp>
        <p:nvSpPr>
          <p:cNvPr id="8" name="TextBox 7">
            <a:extLst>
              <a:ext uri="{FF2B5EF4-FFF2-40B4-BE49-F238E27FC236}">
                <a16:creationId xmlns:a16="http://schemas.microsoft.com/office/drawing/2014/main" id="{F6596778-2801-E3C9-7125-8E7A8F4DE578}"/>
              </a:ext>
            </a:extLst>
          </p:cNvPr>
          <p:cNvSpPr txBox="1"/>
          <p:nvPr/>
        </p:nvSpPr>
        <p:spPr>
          <a:xfrm>
            <a:off x="801328" y="5340945"/>
            <a:ext cx="7541342" cy="369332"/>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a:t>
            </a:r>
            <a:r>
              <a:rPr lang="en-US" b="1" dirty="0">
                <a:latin typeface="Arial" panose="020B0604020202020204" pitchFamily="34" charset="0"/>
              </a:rPr>
              <a:t> </a:t>
            </a:r>
            <a:r>
              <a:rPr lang="en-US" b="1" dirty="0" err="1">
                <a:latin typeface="Arial" panose="020B0604020202020204" pitchFamily="34" charset="0"/>
              </a:rPr>
              <a:t>dữ</a:t>
            </a:r>
            <a:r>
              <a:rPr lang="en-US" b="1" dirty="0">
                <a:latin typeface="Arial" panose="020B0604020202020204" pitchFamily="34" charset="0"/>
              </a:rPr>
              <a:t> </a:t>
            </a:r>
            <a:r>
              <a:rPr lang="en-US" b="1" dirty="0" err="1">
                <a:latin typeface="Arial" panose="020B0604020202020204" pitchFamily="34" charset="0"/>
              </a:rPr>
              <a:t>liệu</a:t>
            </a:r>
            <a:r>
              <a:rPr lang="en-US" b="1" dirty="0">
                <a:latin typeface="Arial" panose="020B0604020202020204" pitchFamily="34" charset="0"/>
              </a:rPr>
              <a:t> </a:t>
            </a:r>
            <a:r>
              <a:rPr lang="en-US" b="1" dirty="0" err="1">
                <a:latin typeface="Arial" panose="020B0604020202020204" pitchFamily="34" charset="0"/>
              </a:rPr>
              <a:t>chưa</a:t>
            </a:r>
            <a:r>
              <a:rPr lang="en-US" b="1" dirty="0">
                <a:latin typeface="Arial" panose="020B0604020202020204" pitchFamily="34" charset="0"/>
              </a:rPr>
              <a:t> </a:t>
            </a:r>
            <a:r>
              <a:rPr lang="en-US" b="1" dirty="0" err="1">
                <a:latin typeface="Arial" panose="020B0604020202020204" pitchFamily="34" charset="0"/>
              </a:rPr>
              <a:t>được</a:t>
            </a:r>
            <a:r>
              <a:rPr lang="en-US" b="1" dirty="0">
                <a:latin typeface="Arial" panose="020B0604020202020204" pitchFamily="34" charset="0"/>
              </a:rPr>
              <a:t> </a:t>
            </a:r>
            <a:r>
              <a:rPr lang="en-US" b="1" dirty="0" err="1">
                <a:latin typeface="Arial" panose="020B0604020202020204" pitchFamily="34" charset="0"/>
              </a:rPr>
              <a:t>chuẩn</a:t>
            </a:r>
            <a:r>
              <a:rPr lang="en-US" b="1" dirty="0">
                <a:latin typeface="Arial" panose="020B0604020202020204" pitchFamily="34" charset="0"/>
              </a:rPr>
              <a:t> </a:t>
            </a:r>
            <a:r>
              <a:rPr lang="en-US" b="1" dirty="0" err="1">
                <a:latin typeface="Arial" panose="020B0604020202020204" pitchFamily="34" charset="0"/>
              </a:rPr>
              <a:t>hoá</a:t>
            </a:r>
            <a:endParaRPr lang="en-US" b="1" dirty="0"/>
          </a:p>
        </p:txBody>
      </p:sp>
    </p:spTree>
    <p:extLst>
      <p:ext uri="{BB962C8B-B14F-4D97-AF65-F5344CB8AC3E}">
        <p14:creationId xmlns:p14="http://schemas.microsoft.com/office/powerpoint/2010/main" val="49483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B822575A-5EA0-6E60-22C6-8FF848779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93" y="1285970"/>
            <a:ext cx="7782903" cy="4007914"/>
          </a:xfrm>
          <a:prstGeom prst="rect">
            <a:avLst/>
          </a:prstGeom>
        </p:spPr>
      </p:pic>
      <p:sp>
        <p:nvSpPr>
          <p:cNvPr id="7" name="TextBox 6">
            <a:extLst>
              <a:ext uri="{FF2B5EF4-FFF2-40B4-BE49-F238E27FC236}">
                <a16:creationId xmlns:a16="http://schemas.microsoft.com/office/drawing/2014/main" id="{AF27747D-3D5E-E57E-3463-39E0D9983343}"/>
              </a:ext>
            </a:extLst>
          </p:cNvPr>
          <p:cNvSpPr txBox="1"/>
          <p:nvPr/>
        </p:nvSpPr>
        <p:spPr>
          <a:xfrm>
            <a:off x="801328" y="5340945"/>
            <a:ext cx="7541342" cy="369332"/>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a:t>
            </a:r>
            <a:r>
              <a:rPr lang="en-US" b="1" dirty="0">
                <a:latin typeface="Arial" panose="020B0604020202020204" pitchFamily="34" charset="0"/>
              </a:rPr>
              <a:t> </a:t>
            </a:r>
            <a:r>
              <a:rPr lang="en-US" b="1" dirty="0" err="1">
                <a:latin typeface="Arial" panose="020B0604020202020204" pitchFamily="34" charset="0"/>
              </a:rPr>
              <a:t>dữ</a:t>
            </a:r>
            <a:r>
              <a:rPr lang="en-US" b="1" dirty="0">
                <a:latin typeface="Arial" panose="020B0604020202020204" pitchFamily="34" charset="0"/>
              </a:rPr>
              <a:t> </a:t>
            </a:r>
            <a:r>
              <a:rPr lang="en-US" b="1" dirty="0" err="1">
                <a:latin typeface="Arial" panose="020B0604020202020204" pitchFamily="34" charset="0"/>
              </a:rPr>
              <a:t>liệu</a:t>
            </a:r>
            <a:r>
              <a:rPr lang="en-US" b="1" dirty="0">
                <a:latin typeface="Arial" panose="020B0604020202020204" pitchFamily="34" charset="0"/>
              </a:rPr>
              <a:t> </a:t>
            </a:r>
            <a:r>
              <a:rPr lang="en-US" b="1" dirty="0" err="1">
                <a:latin typeface="Arial" panose="020B0604020202020204" pitchFamily="34" charset="0"/>
              </a:rPr>
              <a:t>được</a:t>
            </a:r>
            <a:r>
              <a:rPr lang="en-US" b="1" dirty="0">
                <a:latin typeface="Arial" panose="020B0604020202020204" pitchFamily="34" charset="0"/>
              </a:rPr>
              <a:t> </a:t>
            </a:r>
            <a:r>
              <a:rPr lang="en-US" b="1" dirty="0" err="1">
                <a:latin typeface="Arial" panose="020B0604020202020204" pitchFamily="34" charset="0"/>
              </a:rPr>
              <a:t>chuẩn</a:t>
            </a:r>
            <a:r>
              <a:rPr lang="en-US" b="1" dirty="0">
                <a:latin typeface="Arial" panose="020B0604020202020204" pitchFamily="34" charset="0"/>
              </a:rPr>
              <a:t> </a:t>
            </a:r>
            <a:r>
              <a:rPr lang="en-US" b="1" dirty="0" err="1">
                <a:latin typeface="Arial" panose="020B0604020202020204" pitchFamily="34" charset="0"/>
              </a:rPr>
              <a:t>hoá</a:t>
            </a:r>
            <a:endParaRPr lang="en-US" b="1" dirty="0"/>
          </a:p>
        </p:txBody>
      </p:sp>
    </p:spTree>
    <p:extLst>
      <p:ext uri="{BB962C8B-B14F-4D97-AF65-F5344CB8AC3E}">
        <p14:creationId xmlns:p14="http://schemas.microsoft.com/office/powerpoint/2010/main" val="173504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7F724D6-234A-C246-CD89-A0C804FEB102}"/>
              </a:ext>
            </a:extLst>
          </p:cNvPr>
          <p:cNvSpPr txBox="1"/>
          <p:nvPr/>
        </p:nvSpPr>
        <p:spPr>
          <a:xfrm>
            <a:off x="235077" y="1230166"/>
            <a:ext cx="8440293" cy="456472"/>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vi-VN" dirty="0"/>
              <a:t>Áp dụng định lý Bayes:</a:t>
            </a:r>
            <a:endParaRPr lang="en-VN" dirty="0"/>
          </a:p>
        </p:txBody>
      </p:sp>
      <p:pic>
        <p:nvPicPr>
          <p:cNvPr id="6" name="Picture 5">
            <a:extLst>
              <a:ext uri="{FF2B5EF4-FFF2-40B4-BE49-F238E27FC236}">
                <a16:creationId xmlns:a16="http://schemas.microsoft.com/office/drawing/2014/main" id="{B920A653-22B2-4470-94F9-FAC49C596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75" y="1736396"/>
            <a:ext cx="6091881" cy="1581414"/>
          </a:xfrm>
          <a:prstGeom prst="rect">
            <a:avLst/>
          </a:prstGeom>
        </p:spPr>
      </p:pic>
      <p:sp>
        <p:nvSpPr>
          <p:cNvPr id="7" name="TextBox 6">
            <a:extLst>
              <a:ext uri="{FF2B5EF4-FFF2-40B4-BE49-F238E27FC236}">
                <a16:creationId xmlns:a16="http://schemas.microsoft.com/office/drawing/2014/main" id="{0AA6FFD1-51B6-D504-6265-C9E389846785}"/>
              </a:ext>
            </a:extLst>
          </p:cNvPr>
          <p:cNvSpPr txBox="1"/>
          <p:nvPr/>
        </p:nvSpPr>
        <p:spPr>
          <a:xfrm>
            <a:off x="235077" y="3150495"/>
            <a:ext cx="7645042" cy="871970"/>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vi-VN" dirty="0"/>
              <a:t>Với giả định "ngây thơ" về sự độc lập có điều kiện giữa các đặc trưng:</a:t>
            </a:r>
          </a:p>
          <a:p>
            <a:pPr marL="285750" indent="-285750">
              <a:lnSpc>
                <a:spcPct val="150000"/>
              </a:lnSpc>
              <a:buFont typeface="Courier New" panose="02070309020205020404" pitchFamily="49" charset="0"/>
              <a:buChar char="o"/>
            </a:pPr>
            <a:endParaRPr lang="en-VN" dirty="0"/>
          </a:p>
        </p:txBody>
      </p:sp>
      <p:pic>
        <p:nvPicPr>
          <p:cNvPr id="10" name="Picture 9" descr="A picture containing diagram&#10;&#10;Description automatically generated">
            <a:extLst>
              <a:ext uri="{FF2B5EF4-FFF2-40B4-BE49-F238E27FC236}">
                <a16:creationId xmlns:a16="http://schemas.microsoft.com/office/drawing/2014/main" id="{0C930460-F60A-183B-A48E-9057B7DE9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428" y="3715247"/>
            <a:ext cx="5696637" cy="961397"/>
          </a:xfrm>
          <a:prstGeom prst="rect">
            <a:avLst/>
          </a:prstGeom>
        </p:spPr>
      </p:pic>
      <p:sp>
        <p:nvSpPr>
          <p:cNvPr id="11" name="TextBox 10">
            <a:extLst>
              <a:ext uri="{FF2B5EF4-FFF2-40B4-BE49-F238E27FC236}">
                <a16:creationId xmlns:a16="http://schemas.microsoft.com/office/drawing/2014/main" id="{C7FEB04C-69CB-7A7B-6944-4A604E90B7BF}"/>
              </a:ext>
            </a:extLst>
          </p:cNvPr>
          <p:cNvSpPr txBox="1"/>
          <p:nvPr/>
        </p:nvSpPr>
        <p:spPr>
          <a:xfrm>
            <a:off x="235077" y="4617993"/>
            <a:ext cx="1204176" cy="456472"/>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en-VN" dirty="0"/>
              <a:t>Tối ưu:</a:t>
            </a:r>
          </a:p>
        </p:txBody>
      </p:sp>
      <p:pic>
        <p:nvPicPr>
          <p:cNvPr id="13" name="Picture 12" descr="Diagram&#10;&#10;Description automatically generated with medium confidence">
            <a:extLst>
              <a:ext uri="{FF2B5EF4-FFF2-40B4-BE49-F238E27FC236}">
                <a16:creationId xmlns:a16="http://schemas.microsoft.com/office/drawing/2014/main" id="{D8FC3AE4-AF77-44D3-D2DE-8161D12C89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1248" y="5274037"/>
            <a:ext cx="3916493" cy="958084"/>
          </a:xfrm>
          <a:prstGeom prst="rect">
            <a:avLst/>
          </a:prstGeom>
        </p:spPr>
      </p:pic>
    </p:spTree>
    <p:extLst>
      <p:ext uri="{BB962C8B-B14F-4D97-AF65-F5344CB8AC3E}">
        <p14:creationId xmlns:p14="http://schemas.microsoft.com/office/powerpoint/2010/main" val="334770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7F724D6-234A-C246-CD89-A0C804FEB102}"/>
              </a:ext>
            </a:extLst>
          </p:cNvPr>
          <p:cNvSpPr txBox="1"/>
          <p:nvPr/>
        </p:nvSpPr>
        <p:spPr>
          <a:xfrm>
            <a:off x="235078" y="1230166"/>
            <a:ext cx="3138318" cy="871970"/>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vi-VN" dirty="0"/>
              <a:t>Áp dụng thuật toán Gaussian Naive Bayes</a:t>
            </a:r>
            <a:endParaRPr lang="en-VN" dirty="0"/>
          </a:p>
        </p:txBody>
      </p:sp>
      <p:pic>
        <p:nvPicPr>
          <p:cNvPr id="8" name="Picture 7" descr="Diagram&#10;&#10;Description automatically generated">
            <a:extLst>
              <a:ext uri="{FF2B5EF4-FFF2-40B4-BE49-F238E27FC236}">
                <a16:creationId xmlns:a16="http://schemas.microsoft.com/office/drawing/2014/main" id="{4A043D56-35E3-497E-15A9-3796C3474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77" y="2429623"/>
            <a:ext cx="3599832" cy="964990"/>
          </a:xfrm>
          <a:prstGeom prst="rect">
            <a:avLst/>
          </a:prstGeom>
        </p:spPr>
      </p:pic>
      <p:pic>
        <p:nvPicPr>
          <p:cNvPr id="14" name="Picture 13" descr="Diagram&#10;&#10;Description automatically generated">
            <a:extLst>
              <a:ext uri="{FF2B5EF4-FFF2-40B4-BE49-F238E27FC236}">
                <a16:creationId xmlns:a16="http://schemas.microsoft.com/office/drawing/2014/main" id="{3DF0BDFE-441B-533E-285E-522E41C32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731" y="1244528"/>
            <a:ext cx="5434661" cy="4049356"/>
          </a:xfrm>
          <a:prstGeom prst="rect">
            <a:avLst/>
          </a:prstGeom>
        </p:spPr>
      </p:pic>
      <p:sp>
        <p:nvSpPr>
          <p:cNvPr id="15" name="TextBox 14">
            <a:extLst>
              <a:ext uri="{FF2B5EF4-FFF2-40B4-BE49-F238E27FC236}">
                <a16:creationId xmlns:a16="http://schemas.microsoft.com/office/drawing/2014/main" id="{CE3E3880-0AC1-D3A2-1E45-A7D78AE52892}"/>
              </a:ext>
            </a:extLst>
          </p:cNvPr>
          <p:cNvSpPr txBox="1"/>
          <p:nvPr/>
        </p:nvSpPr>
        <p:spPr>
          <a:xfrm>
            <a:off x="4226138" y="5448369"/>
            <a:ext cx="4682785" cy="646331"/>
          </a:xfrm>
          <a:prstGeom prst="rect">
            <a:avLst/>
          </a:prstGeom>
          <a:noFill/>
        </p:spPr>
        <p:txBody>
          <a:bodyPr wrap="square" rtlCol="0">
            <a:spAutoFit/>
          </a:bodyPr>
          <a:lstStyle/>
          <a:p>
            <a:r>
              <a:rPr lang="en-US" sz="1200" dirty="0"/>
              <a:t>https://</a:t>
            </a:r>
            <a:r>
              <a:rPr lang="en-US" sz="1200" dirty="0" err="1"/>
              <a:t>www.researchgate.net</a:t>
            </a:r>
            <a:r>
              <a:rPr lang="en-US" sz="1200" dirty="0"/>
              <a:t>/figure/Illustration-of-how-a-Gaussian-Naive-Bayes-GNB-classifier-works-For-each-data-point_fig8_255695722</a:t>
            </a:r>
          </a:p>
        </p:txBody>
      </p:sp>
    </p:spTree>
    <p:extLst>
      <p:ext uri="{BB962C8B-B14F-4D97-AF65-F5344CB8AC3E}">
        <p14:creationId xmlns:p14="http://schemas.microsoft.com/office/powerpoint/2010/main" val="190456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pic>
        <p:nvPicPr>
          <p:cNvPr id="12" name="Graphic 11">
            <a:extLst>
              <a:ext uri="{FF2B5EF4-FFF2-40B4-BE49-F238E27FC236}">
                <a16:creationId xmlns:a16="http://schemas.microsoft.com/office/drawing/2014/main" id="{32222C63-2238-DE3B-3A81-C2CEDF7794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341" y="1228502"/>
            <a:ext cx="7747686" cy="3981783"/>
          </a:xfrm>
          <a:prstGeom prst="rect">
            <a:avLst/>
          </a:prstGeom>
        </p:spPr>
      </p:pic>
      <p:sp>
        <p:nvSpPr>
          <p:cNvPr id="14" name="TextBox 13">
            <a:extLst>
              <a:ext uri="{FF2B5EF4-FFF2-40B4-BE49-F238E27FC236}">
                <a16:creationId xmlns:a16="http://schemas.microsoft.com/office/drawing/2014/main" id="{098531CC-4439-9A9F-7EBD-A725B543EE3F}"/>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bộ dữ liệu chưa chuẩn hoá và chuẩn hoá</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108656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673846"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Entropy:</a:t>
            </a:r>
            <a:endParaRPr lang="en-US" sz="1800">
              <a:ea typeface="Tahoma" panose="020B0604030504040204" pitchFamily="34" charset="0"/>
              <a:cs typeface="Tahoma" panose="020B0604030504040204" pitchFamily="34" charset="0"/>
            </a:endParaRPr>
          </a:p>
          <a:p>
            <a:pPr marL="0" indent="0">
              <a:lnSpc>
                <a:spcPct val="120000"/>
              </a:lnSpc>
              <a:spcBef>
                <a:spcPts val="1200"/>
              </a:spcBef>
              <a:buNone/>
            </a:pPr>
            <a:r>
              <a:rPr lang="en-US" sz="1800" b="1">
                <a:ea typeface="Tahoma" panose="020B0604030504040204" pitchFamily="34" charset="0"/>
                <a:cs typeface="Tahoma" panose="020B0604030504040204" pitchFamily="34" charset="0"/>
              </a:rPr>
              <a:t>Intrinsic Info: </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 Ration:</a:t>
            </a:r>
          </a:p>
          <a:p>
            <a:pPr marL="0" indent="0">
              <a:lnSpc>
                <a:spcPct val="120000"/>
              </a:lnSpc>
              <a:spcBef>
                <a:spcPts val="1200"/>
              </a:spcBef>
              <a:buNone/>
            </a:pPr>
            <a:endParaRPr lang="en-US" sz="1800" b="1">
              <a:ea typeface="Tahoma" panose="020B0604030504040204" pitchFamily="34" charset="0"/>
              <a:cs typeface="Tahoma" panose="020B0604030504040204" pitchFamily="34" charset="0"/>
            </a:endParaRPr>
          </a:p>
          <a:p>
            <a:pPr marL="0" indent="0">
              <a:lnSpc>
                <a:spcPct val="120000"/>
              </a:lnSpc>
              <a:spcBef>
                <a:spcPts val="1200"/>
              </a:spcBef>
              <a:buNone/>
            </a:pPr>
            <a:r>
              <a:rPr lang="en-US" sz="1800">
                <a:ea typeface="Tahoma" panose="020B0604030504040204" pitchFamily="34" charset="0"/>
                <a:cs typeface="Tahoma" panose="020B0604030504040204" pitchFamily="34" charset="0"/>
              </a:rPr>
              <a:t>Values(A) là các giá trị của A và </a:t>
            </a:r>
            <a:r>
              <a:rPr lang="en-US" sz="1800" b="1">
                <a:ea typeface="Tahoma" panose="020B0604030504040204" pitchFamily="34" charset="0"/>
                <a:cs typeface="Tahoma" panose="020B0604030504040204" pitchFamily="34" charset="0"/>
              </a:rPr>
              <a:t>  </a:t>
            </a:r>
            <a:endParaRPr lang="en-US" sz="1800" b="1" dirty="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8E421A58-A7F3-EECC-B19A-69147F35B06B}"/>
              </a:ext>
            </a:extLst>
          </p:cNvPr>
          <p:cNvPicPr>
            <a:picLocks noChangeAspect="1"/>
          </p:cNvPicPr>
          <p:nvPr/>
        </p:nvPicPr>
        <p:blipFill>
          <a:blip r:embed="rId3"/>
          <a:stretch>
            <a:fillRect/>
          </a:stretch>
        </p:blipFill>
        <p:spPr>
          <a:xfrm>
            <a:off x="3378197" y="1363627"/>
            <a:ext cx="3650296" cy="480102"/>
          </a:xfrm>
          <a:prstGeom prst="rect">
            <a:avLst/>
          </a:prstGeom>
        </p:spPr>
      </p:pic>
      <p:pic>
        <p:nvPicPr>
          <p:cNvPr id="8" name="Picture 7">
            <a:extLst>
              <a:ext uri="{FF2B5EF4-FFF2-40B4-BE49-F238E27FC236}">
                <a16:creationId xmlns:a16="http://schemas.microsoft.com/office/drawing/2014/main" id="{BED35B6F-5601-5FF0-1FA3-740B9FC095B9}"/>
              </a:ext>
            </a:extLst>
          </p:cNvPr>
          <p:cNvPicPr>
            <a:picLocks noChangeAspect="1"/>
          </p:cNvPicPr>
          <p:nvPr/>
        </p:nvPicPr>
        <p:blipFill>
          <a:blip r:embed="rId4"/>
          <a:stretch>
            <a:fillRect/>
          </a:stretch>
        </p:blipFill>
        <p:spPr>
          <a:xfrm>
            <a:off x="2484139" y="1832269"/>
            <a:ext cx="5982218" cy="548688"/>
          </a:xfrm>
          <a:prstGeom prst="rect">
            <a:avLst/>
          </a:prstGeom>
        </p:spPr>
      </p:pic>
      <p:pic>
        <p:nvPicPr>
          <p:cNvPr id="11" name="Picture 10">
            <a:extLst>
              <a:ext uri="{FF2B5EF4-FFF2-40B4-BE49-F238E27FC236}">
                <a16:creationId xmlns:a16="http://schemas.microsoft.com/office/drawing/2014/main" id="{F28CEE81-9D34-50FC-5C88-9E40B26E86E3}"/>
              </a:ext>
            </a:extLst>
          </p:cNvPr>
          <p:cNvPicPr>
            <a:picLocks noChangeAspect="1"/>
          </p:cNvPicPr>
          <p:nvPr/>
        </p:nvPicPr>
        <p:blipFill>
          <a:blip r:embed="rId5"/>
          <a:stretch>
            <a:fillRect/>
          </a:stretch>
        </p:blipFill>
        <p:spPr>
          <a:xfrm>
            <a:off x="2484139" y="2312371"/>
            <a:ext cx="6469941" cy="495343"/>
          </a:xfrm>
          <a:prstGeom prst="rect">
            <a:avLst/>
          </a:prstGeom>
        </p:spPr>
      </p:pic>
      <p:pic>
        <p:nvPicPr>
          <p:cNvPr id="15" name="Picture 14">
            <a:extLst>
              <a:ext uri="{FF2B5EF4-FFF2-40B4-BE49-F238E27FC236}">
                <a16:creationId xmlns:a16="http://schemas.microsoft.com/office/drawing/2014/main" id="{734D2BF9-6BF0-C6EA-A0EF-4374B84AF0F2}"/>
              </a:ext>
            </a:extLst>
          </p:cNvPr>
          <p:cNvPicPr>
            <a:picLocks noChangeAspect="1"/>
          </p:cNvPicPr>
          <p:nvPr/>
        </p:nvPicPr>
        <p:blipFill>
          <a:blip r:embed="rId6"/>
          <a:stretch>
            <a:fillRect/>
          </a:stretch>
        </p:blipFill>
        <p:spPr>
          <a:xfrm>
            <a:off x="3378197" y="2725859"/>
            <a:ext cx="4320914" cy="571550"/>
          </a:xfrm>
          <a:prstGeom prst="rect">
            <a:avLst/>
          </a:prstGeom>
        </p:spPr>
      </p:pic>
      <p:pic>
        <p:nvPicPr>
          <p:cNvPr id="17" name="Picture 16">
            <a:extLst>
              <a:ext uri="{FF2B5EF4-FFF2-40B4-BE49-F238E27FC236}">
                <a16:creationId xmlns:a16="http://schemas.microsoft.com/office/drawing/2014/main" id="{EB029916-D34D-6BED-D92A-02823339902C}"/>
              </a:ext>
            </a:extLst>
          </p:cNvPr>
          <p:cNvPicPr>
            <a:picLocks noChangeAspect="1"/>
          </p:cNvPicPr>
          <p:nvPr/>
        </p:nvPicPr>
        <p:blipFill>
          <a:blip r:embed="rId7"/>
          <a:stretch>
            <a:fillRect/>
          </a:stretch>
        </p:blipFill>
        <p:spPr>
          <a:xfrm>
            <a:off x="3948881" y="3761838"/>
            <a:ext cx="2743438" cy="464860"/>
          </a:xfrm>
          <a:prstGeom prst="rect">
            <a:avLst/>
          </a:prstGeom>
        </p:spPr>
      </p:pic>
    </p:spTree>
    <p:extLst>
      <p:ext uri="{BB962C8B-B14F-4D97-AF65-F5344CB8AC3E}">
        <p14:creationId xmlns:p14="http://schemas.microsoft.com/office/powerpoint/2010/main" val="32554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latin typeface="+mj-lt"/>
              </a:rPr>
              <a:t>Mô 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b="1">
                <a:ea typeface="Tahoma" panose="020B0604030504040204" pitchFamily="34" charset="0"/>
                <a:cs typeface="Tahoma" panose="020B0604030504040204" pitchFamily="34" charset="0"/>
              </a:rPr>
              <a:t>Thuật toán C4.5</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Phát triển dựa trên thuật toán ID3, sử dụng hàm Information Gain Ratio để chọn thuộc tính kiểm tra</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Những cải tiến thuật toán: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cả dữ liệu liên tục và rời rạc</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dữ liệu huấn luyện bị mất thuộc tính</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các thuộc tính với các giá trị khác nhau</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Thuật toán có cắt tỉa sau khi tạo ra nhằm loại bỏ các cành không có tác dụng</a:t>
            </a:r>
            <a:r>
              <a:rPr lang="en-US" sz="1800" b="1">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96000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pic>
        <p:nvPicPr>
          <p:cNvPr id="7" name="Picture 6" descr="Chart, bar chart&#10;&#10;Description automatically generated">
            <a:extLst>
              <a:ext uri="{FF2B5EF4-FFF2-40B4-BE49-F238E27FC236}">
                <a16:creationId xmlns:a16="http://schemas.microsoft.com/office/drawing/2014/main" id="{CE5C0400-1F1A-ADF8-7D3B-DC0C53DA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3731426"/>
            <a:ext cx="5304775" cy="2600380"/>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36508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57E7A486-D415-7955-3FDB-FCE04B47A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3731426"/>
            <a:ext cx="5296292" cy="2596222"/>
          </a:xfrm>
          <a:prstGeom prst="rect">
            <a:avLst/>
          </a:pr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2" y="3903301"/>
            <a:ext cx="3909957" cy="369332"/>
          </a:xfrm>
          <a:prstGeom prst="rect">
            <a:avLst/>
          </a:prstGeom>
          <a:noFill/>
        </p:spPr>
        <p:txBody>
          <a:bodyPr wrap="square" rtlCol="0">
            <a:spAutoFit/>
          </a:bodyPr>
          <a:lstStyle/>
          <a:p>
            <a:r>
              <a:rPr lang="en-US"/>
              <a:t>Max_features = sqrt(max_features)</a:t>
            </a:r>
          </a:p>
        </p:txBody>
      </p:sp>
    </p:spTree>
    <p:extLst>
      <p:ext uri="{BB962C8B-B14F-4D97-AF65-F5344CB8AC3E}">
        <p14:creationId xmlns:p14="http://schemas.microsoft.com/office/powerpoint/2010/main" val="359070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6" name="Picture 5">
            <a:extLst>
              <a:ext uri="{FF2B5EF4-FFF2-40B4-BE49-F238E27FC236}">
                <a16:creationId xmlns:a16="http://schemas.microsoft.com/office/drawing/2014/main" id="{4D7BF8F7-7C56-2D56-32B8-490665468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752" y="3224981"/>
            <a:ext cx="3661202" cy="2196721"/>
          </a:xfrm>
          <a:prstGeom prst="rect">
            <a:avLst/>
          </a:prstGeom>
        </p:spPr>
      </p:pic>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646331"/>
          </a:xfrm>
          <a:prstGeom prst="rect">
            <a:avLst/>
          </a:prstGeom>
          <a:noFill/>
        </p:spPr>
        <p:txBody>
          <a:bodyPr wrap="square" rtlCol="0">
            <a:spAutoFit/>
          </a:bodyPr>
          <a:lstStyle/>
          <a:p>
            <a:r>
              <a:rPr lang="en-US" sz="1200" dirty="0">
                <a:hlinkClick r:id="rId4"/>
              </a:rPr>
              <a:t>https://scitechdaily.com/how-the-brain-makes-memories-and-uses-time-travel-to-remember</a:t>
            </a:r>
            <a:endParaRPr lang="en-US" sz="1200" dirty="0"/>
          </a:p>
          <a:p>
            <a:r>
              <a:rPr lang="en-US" sz="1200" dirty="0">
                <a:hlinkClick r:id="rId5"/>
              </a:rPr>
              <a:t>https://towardsdatascience.com/everything-you-need-to-know-about-neural-networks-and-backpropagation-machine-learning-made-easy-e5285bc2be3a</a:t>
            </a:r>
            <a:endParaRPr lang="en-US" sz="1200" dirty="0"/>
          </a:p>
        </p:txBody>
      </p:sp>
      <p:pic>
        <p:nvPicPr>
          <p:cNvPr id="10" name="Picture 9">
            <a:extLst>
              <a:ext uri="{FF2B5EF4-FFF2-40B4-BE49-F238E27FC236}">
                <a16:creationId xmlns:a16="http://schemas.microsoft.com/office/drawing/2014/main" id="{ED199C5D-6ACD-E9CC-2FC0-18329D052F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752" y="887394"/>
            <a:ext cx="3661202" cy="2059132"/>
          </a:xfrm>
          <a:prstGeom prst="rect">
            <a:avLst/>
          </a:prstGeom>
        </p:spPr>
      </p:pic>
      <p:sp>
        <p:nvSpPr>
          <p:cNvPr id="11" name="Content Placeholder 2">
            <a:extLst>
              <a:ext uri="{FF2B5EF4-FFF2-40B4-BE49-F238E27FC236}">
                <a16:creationId xmlns:a16="http://schemas.microsoft.com/office/drawing/2014/main" id="{99140014-D8BD-28E0-2EBA-A41E5859DE0E}"/>
              </a:ext>
            </a:extLst>
          </p:cNvPr>
          <p:cNvSpPr txBox="1">
            <a:spLocks/>
          </p:cNvSpPr>
          <p:nvPr/>
        </p:nvSpPr>
        <p:spPr>
          <a:xfrm>
            <a:off x="468630" y="875254"/>
            <a:ext cx="4103370" cy="454644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Mô phỏng hệ thống thần kinh trong bộ não con người.</a:t>
            </a:r>
          </a:p>
          <a:p>
            <a:pPr>
              <a:lnSpc>
                <a:spcPct val="120000"/>
              </a:lnSpc>
              <a:spcBef>
                <a:spcPts val="1200"/>
              </a:spcBef>
            </a:pPr>
            <a:r>
              <a:rPr lang="en-US" sz="1800" dirty="0">
                <a:ea typeface="Tahoma" panose="020B0604030504040204" pitchFamily="34" charset="0"/>
                <a:cs typeface="Tahoma" panose="020B0604030504040204" pitchFamily="34" charset="0"/>
              </a:rPr>
              <a:t>Neuron chuyển tiếp mang thông điệp, xử lý một phần thông tin.</a:t>
            </a:r>
          </a:p>
          <a:p>
            <a:pPr>
              <a:lnSpc>
                <a:spcPct val="120000"/>
              </a:lnSpc>
              <a:spcBef>
                <a:spcPts val="1200"/>
              </a:spcBef>
            </a:pPr>
            <a:r>
              <a:rPr lang="en-US" sz="1800" dirty="0">
                <a:ea typeface="Tahoma" panose="020B0604030504040204" pitchFamily="34" charset="0"/>
                <a:cs typeface="Tahoma" panose="020B0604030504040204" pitchFamily="34" charset="0"/>
              </a:rPr>
              <a:t>Khả năng của ANN phụ thuộc các yếu tố:</a:t>
            </a:r>
          </a:p>
          <a:p>
            <a:pPr lvl="1">
              <a:lnSpc>
                <a:spcPct val="120000"/>
              </a:lnSpc>
              <a:spcBef>
                <a:spcPts val="1200"/>
              </a:spcBef>
            </a:pPr>
            <a:r>
              <a:rPr lang="en-US" sz="1800" dirty="0">
                <a:ea typeface="Tahoma" panose="020B0604030504040204" pitchFamily="34" charset="0"/>
                <a:cs typeface="Tahoma" panose="020B0604030504040204" pitchFamily="34" charset="0"/>
              </a:rPr>
              <a:t>Kiến trúc mạng</a:t>
            </a:r>
          </a:p>
          <a:p>
            <a:pPr lvl="1">
              <a:lnSpc>
                <a:spcPct val="120000"/>
              </a:lnSpc>
              <a:spcBef>
                <a:spcPts val="1200"/>
              </a:spcBef>
            </a:pPr>
            <a:r>
              <a:rPr lang="en-US" sz="1800" dirty="0">
                <a:ea typeface="Tahoma" panose="020B0604030504040204" pitchFamily="34" charset="0"/>
                <a:cs typeface="Tahoma" panose="020B0604030504040204" pitchFamily="34" charset="0"/>
              </a:rPr>
              <a:t>Tính chất đầu vào, ra</a:t>
            </a:r>
          </a:p>
          <a:p>
            <a:pPr lvl="1">
              <a:lnSpc>
                <a:spcPct val="120000"/>
              </a:lnSpc>
              <a:spcBef>
                <a:spcPts val="1200"/>
              </a:spcBef>
            </a:pPr>
            <a:r>
              <a:rPr lang="en-US" sz="1800" dirty="0">
                <a:ea typeface="Tahoma" panose="020B0604030504040204" pitchFamily="34" charset="0"/>
                <a:cs typeface="Tahoma" panose="020B0604030504040204" pitchFamily="34" charset="0"/>
              </a:rPr>
              <a:t>Thuật toán học</a:t>
            </a:r>
          </a:p>
          <a:p>
            <a:pPr lvl="1">
              <a:lnSpc>
                <a:spcPct val="120000"/>
              </a:lnSpc>
              <a:spcBef>
                <a:spcPts val="1200"/>
              </a:spcBef>
            </a:pPr>
            <a:r>
              <a:rPr lang="en-US" sz="1800" dirty="0">
                <a:ea typeface="Tahoma" panose="020B0604030504040204" pitchFamily="34" charset="0"/>
                <a:cs typeface="Tahoma" panose="020B0604030504040204" pitchFamily="34" charset="0"/>
              </a:rPr>
              <a:t>Dữ liệu huấn luyện</a:t>
            </a:r>
          </a:p>
        </p:txBody>
      </p:sp>
    </p:spTree>
    <p:extLst>
      <p:ext uri="{BB962C8B-B14F-4D97-AF65-F5344CB8AC3E}">
        <p14:creationId xmlns:p14="http://schemas.microsoft.com/office/powerpoint/2010/main" val="69404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461665"/>
          </a:xfrm>
          <a:prstGeom prst="rect">
            <a:avLst/>
          </a:prstGeom>
          <a:noFill/>
        </p:spPr>
        <p:txBody>
          <a:bodyPr wrap="square" rtlCol="0">
            <a:spAutoFit/>
          </a:bodyPr>
          <a:lstStyle/>
          <a:p>
            <a:r>
              <a:rPr lang="en-US" sz="1200" dirty="0"/>
              <a:t>Patterson, James Cameron. Managing a real-time massively-parallel neural architecture. The University of Manchester (United Kingdom), 2012.</a:t>
            </a:r>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spTree>
    <p:extLst>
      <p:ext uri="{BB962C8B-B14F-4D97-AF65-F5344CB8AC3E}">
        <p14:creationId xmlns:p14="http://schemas.microsoft.com/office/powerpoint/2010/main" val="578922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276999"/>
          </a:xfrm>
          <a:prstGeom prst="rect">
            <a:avLst/>
          </a:prstGeom>
          <a:noFill/>
        </p:spPr>
        <p:txBody>
          <a:bodyPr wrap="square" rtlCol="0">
            <a:spAutoFit/>
          </a:bodyPr>
          <a:lstStyle/>
          <a:p>
            <a:r>
              <a:rPr lang="en-US" sz="1200">
                <a:hlinkClick r:id="rId3"/>
              </a:rPr>
              <a:t>https://studymachinelearning.com/activation-functions-in-neural-network</a:t>
            </a:r>
            <a:endParaRPr lang="en-US" sz="1200" dirty="0"/>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pic>
        <p:nvPicPr>
          <p:cNvPr id="6" name="Picture 5">
            <a:extLst>
              <a:ext uri="{FF2B5EF4-FFF2-40B4-BE49-F238E27FC236}">
                <a16:creationId xmlns:a16="http://schemas.microsoft.com/office/drawing/2014/main" id="{7D8E94AC-96C1-F219-A7D6-1A249030B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639" y="817023"/>
            <a:ext cx="6265834" cy="2243752"/>
          </a:xfrm>
          <a:prstGeom prst="rect">
            <a:avLst/>
          </a:prstGeom>
        </p:spPr>
      </p:pic>
    </p:spTree>
    <p:extLst>
      <p:ext uri="{BB962C8B-B14F-4D97-AF65-F5344CB8AC3E}">
        <p14:creationId xmlns:p14="http://schemas.microsoft.com/office/powerpoint/2010/main" val="4003157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8" name="Graphic 7">
            <a:extLst>
              <a:ext uri="{FF2B5EF4-FFF2-40B4-BE49-F238E27FC236}">
                <a16:creationId xmlns:a16="http://schemas.microsoft.com/office/drawing/2014/main" id="{78744DD0-3290-9319-04D6-96D6A9C44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512" y="1337644"/>
            <a:ext cx="7456976" cy="3907409"/>
          </a:xfrm>
          <a:prstGeom prst="rect">
            <a:avLst/>
          </a:prstGeom>
        </p:spPr>
      </p:pic>
      <p:sp>
        <p:nvSpPr>
          <p:cNvPr id="9" name="TextBox 8">
            <a:extLst>
              <a:ext uri="{FF2B5EF4-FFF2-40B4-BE49-F238E27FC236}">
                <a16:creationId xmlns:a16="http://schemas.microsoft.com/office/drawing/2014/main" id="{6A0955B7-4579-091B-4253-EAABA6CCDA02}"/>
              </a:ext>
            </a:extLst>
          </p:cNvPr>
          <p:cNvSpPr txBox="1"/>
          <p:nvPr/>
        </p:nvSpPr>
        <p:spPr>
          <a:xfrm>
            <a:off x="801329" y="5262258"/>
            <a:ext cx="7541342" cy="646331"/>
          </a:xfrm>
          <a:prstGeom prst="rect">
            <a:avLst/>
          </a:prstGeom>
          <a:noFill/>
        </p:spPr>
        <p:txBody>
          <a:bodyPr wrap="square" rtlCol="0">
            <a:spAutoFit/>
          </a:bodyPr>
          <a:lstStyle/>
          <a:p>
            <a:pPr algn="ctr"/>
            <a:r>
              <a:rPr lang="en-US" b="1" i="0" dirty="0">
                <a:effectLst/>
                <a:latin typeface="Arial" panose="020B0604020202020204" pitchFamily="34" charset="0"/>
              </a:rPr>
              <a:t>Độ chính xác trên bộ dữ liệu xác thực qua từng epoch khi tốt độ học là 0.1, 0.01, 0.001.</a:t>
            </a:r>
            <a:endParaRPr lang="en-US" b="1" dirty="0"/>
          </a:p>
        </p:txBody>
      </p:sp>
    </p:spTree>
    <p:extLst>
      <p:ext uri="{BB962C8B-B14F-4D97-AF65-F5344CB8AC3E}">
        <p14:creationId xmlns:p14="http://schemas.microsoft.com/office/powerpoint/2010/main" val="2803039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Graphic 4">
            <a:extLst>
              <a:ext uri="{FF2B5EF4-FFF2-40B4-BE49-F238E27FC236}">
                <a16:creationId xmlns:a16="http://schemas.microsoft.com/office/drawing/2014/main" id="{C1911FE4-ED37-340D-1678-0682483A3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26" y="1363412"/>
            <a:ext cx="7177548" cy="3816544"/>
          </a:xfrm>
          <a:prstGeom prst="rect">
            <a:avLst/>
          </a:prstGeom>
        </p:spPr>
      </p:pic>
      <p:sp>
        <p:nvSpPr>
          <p:cNvPr id="6" name="TextBox 5">
            <a:extLst>
              <a:ext uri="{FF2B5EF4-FFF2-40B4-BE49-F238E27FC236}">
                <a16:creationId xmlns:a16="http://schemas.microsoft.com/office/drawing/2014/main" id="{A4040DF0-C024-25BE-150A-B4F54BC79276}"/>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hàm kích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551510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Picture 4">
            <a:extLst>
              <a:ext uri="{FF2B5EF4-FFF2-40B4-BE49-F238E27FC236}">
                <a16:creationId xmlns:a16="http://schemas.microsoft.com/office/drawing/2014/main" id="{D6EC3EFA-CA32-CE4E-00F9-54BA80302EFA}"/>
              </a:ext>
            </a:extLst>
          </p:cNvPr>
          <p:cNvPicPr>
            <a:picLocks noChangeAspect="1"/>
          </p:cNvPicPr>
          <p:nvPr/>
        </p:nvPicPr>
        <p:blipFill>
          <a:blip r:embed="rId3"/>
          <a:stretch>
            <a:fillRect/>
          </a:stretch>
        </p:blipFill>
        <p:spPr>
          <a:xfrm>
            <a:off x="319615" y="2220706"/>
            <a:ext cx="8504769" cy="2707472"/>
          </a:xfrm>
          <a:prstGeom prst="rect">
            <a:avLst/>
          </a:prstGeom>
        </p:spPr>
      </p:pic>
      <p:sp>
        <p:nvSpPr>
          <p:cNvPr id="6" name="TextBox 5">
            <a:extLst>
              <a:ext uri="{FF2B5EF4-FFF2-40B4-BE49-F238E27FC236}">
                <a16:creationId xmlns:a16="http://schemas.microsoft.com/office/drawing/2014/main" id="{03072E01-6862-49D2-DDD7-009874C4697E}"/>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dữ liệu đã chuẩn hóa khi sử dụng các </a:t>
            </a:r>
            <a:r>
              <a:rPr lang="vi-VN" b="1" i="0" dirty="0" err="1">
                <a:effectLst/>
                <a:latin typeface="Arial" panose="020B0604020202020204" pitchFamily="34" charset="0"/>
              </a:rPr>
              <a:t>hàmkích</a:t>
            </a:r>
            <a:r>
              <a:rPr lang="vi-VN" b="1" i="0" dirty="0">
                <a:effectLst/>
                <a:latin typeface="Arial" panose="020B0604020202020204" pitchFamily="34" charset="0"/>
              </a:rPr>
              <a:t>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378523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So sánh độ chính xác của các mô hình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1646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endParaRPr lang="en-US" sz="2600" b="1" dirty="0">
              <a:solidFill>
                <a:schemeClr val="bg1">
                  <a:lumMod val="85000"/>
                </a:schemeClr>
              </a:solidFill>
              <a:latin typeface="+mj-lt"/>
            </a:endParaRP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57966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p>
          <a:p>
            <a:pPr marL="514350" indent="-514350">
              <a:lnSpc>
                <a:spcPct val="150000"/>
              </a:lnSpc>
              <a:buFont typeface="+mj-lt"/>
              <a:buAutoNum type="arabicPeriod"/>
            </a:pPr>
            <a:r>
              <a:rPr lang="en-US" sz="2600" b="1">
                <a:solidFill>
                  <a:schemeClr val="bg1">
                    <a:lumMod val="85000"/>
                  </a:schemeClr>
                </a:solidFill>
                <a:latin typeface="+mj-lt"/>
              </a:rPr>
              <a:t>Mô </a:t>
            </a:r>
            <a:r>
              <a:rPr lang="en-US" sz="2600" b="1" dirty="0">
                <a:solidFill>
                  <a:schemeClr val="bg1">
                    <a:lumMod val="85000"/>
                  </a:schemeClr>
                </a:solidFill>
                <a:latin typeface="+mj-lt"/>
              </a:rPr>
              <a:t>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8243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46148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p>
          <a:p>
            <a:pPr marL="514350" indent="-514350">
              <a:lnSpc>
                <a:spcPct val="150000"/>
              </a:lnSpc>
              <a:buFont typeface="+mj-lt"/>
              <a:buAutoNum type="arabicPeriod"/>
            </a:pPr>
            <a:r>
              <a:rPr lang="en-US" sz="2600" b="1">
                <a:solidFill>
                  <a:schemeClr val="bg1">
                    <a:lumMod val="85000"/>
                  </a:schemeClr>
                </a:solidFill>
                <a:latin typeface="+mj-lt"/>
              </a:rPr>
              <a:t>Mô </a:t>
            </a:r>
            <a:r>
              <a:rPr lang="en-US" sz="2600" b="1" dirty="0">
                <a:solidFill>
                  <a:schemeClr val="bg1">
                    <a:lumMod val="85000"/>
                  </a:schemeClr>
                </a:solidFill>
                <a:latin typeface="+mj-lt"/>
              </a:rPr>
              <a:t>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85373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Kết luận</a:t>
            </a:r>
            <a:endParaRPr lang="en-US" dirty="0">
              <a:latin typeface="+mj-lt"/>
            </a:endParaRPr>
          </a:p>
        </p:txBody>
      </p:sp>
      <p:sp>
        <p:nvSpPr>
          <p:cNvPr id="4" name="TextBox 3">
            <a:extLst>
              <a:ext uri="{FF2B5EF4-FFF2-40B4-BE49-F238E27FC236}">
                <a16:creationId xmlns:a16="http://schemas.microsoft.com/office/drawing/2014/main" id="{105D211B-080C-23F6-A274-CC1C74EA2534}"/>
              </a:ext>
            </a:extLst>
          </p:cNvPr>
          <p:cNvSpPr txBox="1"/>
          <p:nvPr/>
        </p:nvSpPr>
        <p:spPr>
          <a:xfrm>
            <a:off x="235076" y="889843"/>
            <a:ext cx="8908923" cy="4801314"/>
          </a:xfrm>
          <a:prstGeom prst="rect">
            <a:avLst/>
          </a:prstGeom>
          <a:noFill/>
        </p:spPr>
        <p:txBody>
          <a:bodyPr wrap="square" rtlCol="0">
            <a:spAutoFit/>
          </a:bodyPr>
          <a:lstStyle/>
          <a:p>
            <a:r>
              <a:rPr lang="vi-VN" b="1" dirty="0"/>
              <a:t>Trong quá trình làm bài tập lớn, nhóm đã thực hiện được các công việc sau:</a:t>
            </a:r>
            <a:endParaRPr lang="en-US" b="1" dirty="0"/>
          </a:p>
          <a:p>
            <a:endParaRPr lang="vi-VN" dirty="0"/>
          </a:p>
          <a:p>
            <a:r>
              <a:rPr lang="vi-VN" dirty="0"/>
              <a:t>• Tìm hiểu bài toán N-</a:t>
            </a:r>
            <a:r>
              <a:rPr lang="vi-VN" dirty="0" err="1"/>
              <a:t>puzzle</a:t>
            </a:r>
            <a:r>
              <a:rPr lang="vi-VN" dirty="0"/>
              <a:t> và mô hình hóa dưới dạng bài toán tìm kiếm trên đồ thị.</a:t>
            </a:r>
            <a:endParaRPr lang="en-US" dirty="0"/>
          </a:p>
          <a:p>
            <a:endParaRPr lang="vi-VN" dirty="0"/>
          </a:p>
          <a:p>
            <a:r>
              <a:rPr lang="vi-VN" dirty="0"/>
              <a:t>• Tìm hiểu</a:t>
            </a:r>
            <a:r>
              <a:rPr lang="en-US" dirty="0"/>
              <a:t>, cài đặt và tìm cách tối ưu thời gian</a:t>
            </a:r>
            <a:r>
              <a:rPr lang="vi-VN" dirty="0"/>
              <a:t> </a:t>
            </a:r>
            <a:r>
              <a:rPr lang="en-US" dirty="0"/>
              <a:t>chạy các giải thuật đề xuất</a:t>
            </a:r>
            <a:r>
              <a:rPr lang="vi-VN" dirty="0"/>
              <a:t>.</a:t>
            </a:r>
            <a:endParaRPr lang="en-US" dirty="0"/>
          </a:p>
          <a:p>
            <a:endParaRPr lang="vi-VN" dirty="0"/>
          </a:p>
          <a:p>
            <a:r>
              <a:rPr lang="vi-VN" dirty="0"/>
              <a:t>• Xây dựng phần mềm để mô phỏng lời giải các thuật toán.</a:t>
            </a:r>
            <a:endParaRPr lang="en-US" dirty="0"/>
          </a:p>
          <a:p>
            <a:endParaRPr lang="vi-VN" dirty="0"/>
          </a:p>
          <a:p>
            <a:r>
              <a:rPr lang="vi-VN" dirty="0"/>
              <a:t>• Tiến hành các thực nghiệm để đo độ hiệu quả của các cách tiếp cận.</a:t>
            </a:r>
            <a:endParaRPr lang="en-US" dirty="0"/>
          </a:p>
          <a:p>
            <a:endParaRPr lang="vi-VN" dirty="0"/>
          </a:p>
          <a:p>
            <a:r>
              <a:rPr lang="vi-VN" dirty="0"/>
              <a:t>• Phân tích, bàn luận về các kết quả đạt được</a:t>
            </a:r>
            <a:r>
              <a:rPr lang="en-US" dirty="0"/>
              <a:t>.</a:t>
            </a:r>
          </a:p>
          <a:p>
            <a:endParaRPr lang="en-US" dirty="0"/>
          </a:p>
          <a:p>
            <a:r>
              <a:rPr lang="en-US" b="1" dirty="0"/>
              <a:t>Hướng phát triển trong tương lai:</a:t>
            </a:r>
          </a:p>
          <a:p>
            <a:endParaRPr lang="en-US" dirty="0"/>
          </a:p>
          <a:p>
            <a:pPr marL="285750" indent="-285750">
              <a:buFont typeface="Arial" panose="020B0604020202020204" pitchFamily="34" charset="0"/>
              <a:buChar char="•"/>
            </a:pPr>
            <a:r>
              <a:rPr lang="en-US" dirty="0"/>
              <a:t>Áp dụng IDA* và Recursive Best First Search để tiết kiệm thêm bộ nhớ.</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Tham số của Manhattan trọng số được thay đổi cho từng bài toán, thời điểm.</a:t>
            </a:r>
          </a:p>
        </p:txBody>
      </p:sp>
    </p:spTree>
    <p:extLst>
      <p:ext uri="{BB962C8B-B14F-4D97-AF65-F5344CB8AC3E}">
        <p14:creationId xmlns:p14="http://schemas.microsoft.com/office/powerpoint/2010/main" val="2979225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a:t>
            </a:r>
            <a:endParaRPr lang="en-US" sz="4800" dirty="0"/>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a:t>Giới thiệu chung</a:t>
            </a:r>
          </a:p>
        </p:txBody>
      </p:sp>
      <p:sp>
        <p:nvSpPr>
          <p:cNvPr id="4" name="TextBox 3">
            <a:extLst>
              <a:ext uri="{FF2B5EF4-FFF2-40B4-BE49-F238E27FC236}">
                <a16:creationId xmlns:a16="http://schemas.microsoft.com/office/drawing/2014/main" id="{4703B859-AA5D-4D76-62C1-78614EC05F9A}"/>
              </a:ext>
            </a:extLst>
          </p:cNvPr>
          <p:cNvSpPr txBox="1"/>
          <p:nvPr/>
        </p:nvSpPr>
        <p:spPr>
          <a:xfrm>
            <a:off x="251414" y="1039535"/>
            <a:ext cx="3506744" cy="2585323"/>
          </a:xfrm>
          <a:prstGeom prst="rect">
            <a:avLst/>
          </a:prstGeom>
          <a:noFill/>
        </p:spPr>
        <p:txBody>
          <a:bodyPr wrap="square" rtlCol="0">
            <a:spAutoFit/>
          </a:bodyPr>
          <a:lstStyle/>
          <a:p>
            <a:r>
              <a:rPr lang="en-US"/>
              <a:t>Học máy là một lĩnh vực của trí tuệ nhân tạo liên quan đến việc nghiên cứu và xây dựng các kĩ thuật cho phép hệ thống “học” tự động từ dữ liệu để giải quyết những vấn đề cụ thể</a:t>
            </a:r>
          </a:p>
          <a:p>
            <a:endParaRPr lang="en-US"/>
          </a:p>
          <a:p>
            <a:endParaRPr lang="en-US"/>
          </a:p>
          <a:p>
            <a:endParaRPr lang="en-US"/>
          </a:p>
        </p:txBody>
      </p:sp>
      <p:sp>
        <p:nvSpPr>
          <p:cNvPr id="5" name="TextBox 4">
            <a:extLst>
              <a:ext uri="{FF2B5EF4-FFF2-40B4-BE49-F238E27FC236}">
                <a16:creationId xmlns:a16="http://schemas.microsoft.com/office/drawing/2014/main" id="{C79C0BD1-7A6B-9A67-7F54-318BCD1EC948}"/>
              </a:ext>
            </a:extLst>
          </p:cNvPr>
          <p:cNvSpPr txBox="1"/>
          <p:nvPr/>
        </p:nvSpPr>
        <p:spPr>
          <a:xfrm>
            <a:off x="4572000" y="1039535"/>
            <a:ext cx="3970421" cy="1754326"/>
          </a:xfrm>
          <a:prstGeom prst="rect">
            <a:avLst/>
          </a:prstGeom>
          <a:noFill/>
        </p:spPr>
        <p:txBody>
          <a:bodyPr wrap="square" rtlCol="0">
            <a:spAutoFit/>
          </a:bodyPr>
          <a:lstStyle/>
          <a:p>
            <a:r>
              <a:rPr lang="en-US"/>
              <a:t>Khai phá dữ liệu là quá trình tính tự động để tìm ra các mẫu trong các bộ dữ liệu lớn liên quan đến các phương pháp tại giao điểm của học máy, thống kê và các hệ thống cơ sở dữ liệu</a:t>
            </a:r>
          </a:p>
        </p:txBody>
      </p:sp>
      <p:pic>
        <p:nvPicPr>
          <p:cNvPr id="1028" name="Picture 4" descr="Machine Learning – Khởi đầu thú vị và tầm quan trọng đối với AI | Sforum">
            <a:extLst>
              <a:ext uri="{FF2B5EF4-FFF2-40B4-BE49-F238E27FC236}">
                <a16:creationId xmlns:a16="http://schemas.microsoft.com/office/drawing/2014/main" id="{74D16787-A79C-45A5-BD84-FDDDD48D3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69" y="3076631"/>
            <a:ext cx="3467560" cy="2016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CBFAAD-9687-6193-F48B-99EB0A7A83C9}"/>
              </a:ext>
            </a:extLst>
          </p:cNvPr>
          <p:cNvSpPr txBox="1"/>
          <p:nvPr/>
        </p:nvSpPr>
        <p:spPr>
          <a:xfrm>
            <a:off x="254669" y="5338916"/>
            <a:ext cx="3467560" cy="646331"/>
          </a:xfrm>
          <a:prstGeom prst="rect">
            <a:avLst/>
          </a:prstGeom>
          <a:noFill/>
        </p:spPr>
        <p:txBody>
          <a:bodyPr wrap="square" rtlCol="0">
            <a:spAutoFit/>
          </a:bodyPr>
          <a:lstStyle/>
          <a:p>
            <a:r>
              <a:rPr lang="en-US"/>
              <a:t>Nguồn ảnh</a:t>
            </a:r>
            <a:r>
              <a:rPr lang="en-US" sz="1400"/>
              <a:t>: </a:t>
            </a:r>
            <a:r>
              <a:rPr lang="en-US">
                <a:hlinkClick r:id="rId3"/>
              </a:rPr>
              <a:t>Inteligencia artificial aprendizaje automático </a:t>
            </a:r>
            <a:r>
              <a:rPr lang="en-US" sz="1400"/>
              <a:t> </a:t>
            </a:r>
          </a:p>
        </p:txBody>
      </p:sp>
      <p:pic>
        <p:nvPicPr>
          <p:cNvPr id="6" name="Picture 2" descr="Data Mining and Inference Techniques | Modern Internet Technology Wiki |  Fandom">
            <a:extLst>
              <a:ext uri="{FF2B5EF4-FFF2-40B4-BE49-F238E27FC236}">
                <a16:creationId xmlns:a16="http://schemas.microsoft.com/office/drawing/2014/main" id="{AD143431-2699-D271-DA6D-EA42F7E98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285" y="3076631"/>
            <a:ext cx="2196302" cy="22622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41BE0F8-9151-C5C7-3C59-63B82FC76CB2}"/>
              </a:ext>
            </a:extLst>
          </p:cNvPr>
          <p:cNvSpPr txBox="1"/>
          <p:nvPr/>
        </p:nvSpPr>
        <p:spPr>
          <a:xfrm>
            <a:off x="4572000" y="5338915"/>
            <a:ext cx="3467560" cy="646331"/>
          </a:xfrm>
          <a:prstGeom prst="rect">
            <a:avLst/>
          </a:prstGeom>
          <a:noFill/>
        </p:spPr>
        <p:txBody>
          <a:bodyPr wrap="square" rtlCol="0">
            <a:spAutoFit/>
          </a:bodyPr>
          <a:lstStyle/>
          <a:p>
            <a:r>
              <a:rPr lang="en-US"/>
              <a:t>Nguồn ảnh</a:t>
            </a:r>
            <a:r>
              <a:rPr lang="en-US" sz="1400"/>
              <a:t>: </a:t>
            </a:r>
            <a:r>
              <a:rPr lang="en-US">
                <a:hlinkClick r:id="rId5"/>
              </a:rPr>
              <a:t>modern-internet-technology</a:t>
            </a:r>
            <a:endParaRPr lang="en-US" sz="1400"/>
          </a:p>
        </p:txBody>
      </p:sp>
    </p:spTree>
    <p:extLst>
      <p:ext uri="{BB962C8B-B14F-4D97-AF65-F5344CB8AC3E}">
        <p14:creationId xmlns:p14="http://schemas.microsoft.com/office/powerpoint/2010/main" val="101525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3" name="TextBox 2">
            <a:extLst>
              <a:ext uri="{FF2B5EF4-FFF2-40B4-BE49-F238E27FC236}">
                <a16:creationId xmlns:a16="http://schemas.microsoft.com/office/drawing/2014/main" id="{7D593A65-6BC5-8BAD-5D6E-7979615548C8}"/>
              </a:ext>
            </a:extLst>
          </p:cNvPr>
          <p:cNvSpPr txBox="1"/>
          <p:nvPr/>
        </p:nvSpPr>
        <p:spPr>
          <a:xfrm>
            <a:off x="235077" y="808892"/>
            <a:ext cx="2965323" cy="1200329"/>
          </a:xfrm>
          <a:prstGeom prst="rect">
            <a:avLst/>
          </a:prstGeom>
          <a:noFill/>
        </p:spPr>
        <p:txBody>
          <a:bodyPr wrap="square" rtlCol="0">
            <a:spAutoFit/>
          </a:bodyPr>
          <a:lstStyle/>
          <a:p>
            <a:r>
              <a:rPr lang="en-US"/>
              <a:t>Một trong những nhóm bài toán phổ biến nhất cua học máy là phân loại dữ liệu (Multiclass Classification)</a:t>
            </a:r>
          </a:p>
        </p:txBody>
      </p:sp>
      <p:sp>
        <p:nvSpPr>
          <p:cNvPr id="4" name="TextBox 3">
            <a:extLst>
              <a:ext uri="{FF2B5EF4-FFF2-40B4-BE49-F238E27FC236}">
                <a16:creationId xmlns:a16="http://schemas.microsoft.com/office/drawing/2014/main" id="{BC490267-8DD0-9200-0ED5-FE1089F14E48}"/>
              </a:ext>
            </a:extLst>
          </p:cNvPr>
          <p:cNvSpPr txBox="1"/>
          <p:nvPr/>
        </p:nvSpPr>
        <p:spPr>
          <a:xfrm>
            <a:off x="4143212" y="808892"/>
            <a:ext cx="4765711" cy="1200329"/>
          </a:xfrm>
          <a:prstGeom prst="rect">
            <a:avLst/>
          </a:prstGeom>
          <a:noFill/>
        </p:spPr>
        <p:txBody>
          <a:bodyPr wrap="square" rtlCol="0">
            <a:spAutoFit/>
          </a:bodyPr>
          <a:lstStyle/>
          <a:p>
            <a:r>
              <a:rPr lang="en-US"/>
              <a:t>Bài toán “dự đoán loài chim cánh cụt” dựa trên bộ dữ liệu dạng bảng của các đặc tính liên quân đến ba loài chim cánh cụt khác nhau của quần đảo Palmer</a:t>
            </a:r>
          </a:p>
        </p:txBody>
      </p:sp>
      <p:pic>
        <p:nvPicPr>
          <p:cNvPr id="2050" name="Picture 2" descr="Penguin in Antarctica - EDA | Kaggle">
            <a:extLst>
              <a:ext uri="{FF2B5EF4-FFF2-40B4-BE49-F238E27FC236}">
                <a16:creationId xmlns:a16="http://schemas.microsoft.com/office/drawing/2014/main" id="{1BD7BBFC-BEA9-95B8-F45C-D821956DE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157" y="2369338"/>
            <a:ext cx="5674110" cy="340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11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7" name="TextBox 6">
            <a:extLst>
              <a:ext uri="{FF2B5EF4-FFF2-40B4-BE49-F238E27FC236}">
                <a16:creationId xmlns:a16="http://schemas.microsoft.com/office/drawing/2014/main" id="{E33BB697-120C-5492-4760-006C08B3901D}"/>
              </a:ext>
            </a:extLst>
          </p:cNvPr>
          <p:cNvSpPr txBox="1"/>
          <p:nvPr/>
        </p:nvSpPr>
        <p:spPr>
          <a:xfrm>
            <a:off x="246185" y="937990"/>
            <a:ext cx="4325815" cy="2308324"/>
          </a:xfrm>
          <a:prstGeom prst="rect">
            <a:avLst/>
          </a:prstGeom>
          <a:noFill/>
        </p:spPr>
        <p:txBody>
          <a:bodyPr wrap="square" rtlCol="0">
            <a:spAutoFit/>
          </a:bodyPr>
          <a:lstStyle/>
          <a:p>
            <a:r>
              <a:rPr lang="en-US"/>
              <a:t>Quá trình giải quyết bài toán:</a:t>
            </a:r>
          </a:p>
          <a:p>
            <a:endParaRPr lang="en-US"/>
          </a:p>
          <a:p>
            <a:pPr marL="285750" indent="-285750">
              <a:buFont typeface="Arial" panose="020B0604020202020204" pitchFamily="34" charset="0"/>
              <a:buChar char="•"/>
            </a:pPr>
            <a:r>
              <a:rPr lang="en-US"/>
              <a:t>Chuẩn bị dữ liệu huấn luyện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Xây dựng mô hình phân lớp</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Tiến hành các thực nghiệm để đánh giá các mô hình</a:t>
            </a:r>
          </a:p>
        </p:txBody>
      </p:sp>
    </p:spTree>
    <p:extLst>
      <p:ext uri="{BB962C8B-B14F-4D97-AF65-F5344CB8AC3E}">
        <p14:creationId xmlns:p14="http://schemas.microsoft.com/office/powerpoint/2010/main" val="3883233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62793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Dữ liệu	</a:t>
            </a:r>
          </a:p>
        </p:txBody>
      </p:sp>
      <p:pic>
        <p:nvPicPr>
          <p:cNvPr id="5" name="Picture 4" descr="Chart, pie chart&#10;&#10;Description automatically generated">
            <a:extLst>
              <a:ext uri="{FF2B5EF4-FFF2-40B4-BE49-F238E27FC236}">
                <a16:creationId xmlns:a16="http://schemas.microsoft.com/office/drawing/2014/main" id="{E1F807E9-7E66-E4D7-30A4-8F89FC303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295" y="2327792"/>
            <a:ext cx="3487838" cy="3089506"/>
          </a:xfrm>
          <a:prstGeom prst="rect">
            <a:avLst/>
          </a:prstGeom>
        </p:spPr>
      </p:pic>
      <p:sp>
        <p:nvSpPr>
          <p:cNvPr id="6" name="TextBox 5">
            <a:extLst>
              <a:ext uri="{FF2B5EF4-FFF2-40B4-BE49-F238E27FC236}">
                <a16:creationId xmlns:a16="http://schemas.microsoft.com/office/drawing/2014/main" id="{3B2FB029-1E52-B241-CEAC-CA029E31E2F3}"/>
              </a:ext>
            </a:extLst>
          </p:cNvPr>
          <p:cNvSpPr txBox="1"/>
          <p:nvPr/>
        </p:nvSpPr>
        <p:spPr>
          <a:xfrm>
            <a:off x="3278483" y="5694297"/>
            <a:ext cx="3151461" cy="646331"/>
          </a:xfrm>
          <a:prstGeom prst="rect">
            <a:avLst/>
          </a:prstGeom>
          <a:noFill/>
        </p:spPr>
        <p:txBody>
          <a:bodyPr wrap="square" rtlCol="0">
            <a:spAutoFit/>
          </a:bodyPr>
          <a:lstStyle/>
          <a:p>
            <a:pPr algn="ctr"/>
            <a:r>
              <a:rPr lang="en-US"/>
              <a:t>Phân bố theo số lượng của từng loài chim cánh cụt</a:t>
            </a:r>
          </a:p>
        </p:txBody>
      </p:sp>
      <p:sp>
        <p:nvSpPr>
          <p:cNvPr id="7" name="TextBox 6">
            <a:extLst>
              <a:ext uri="{FF2B5EF4-FFF2-40B4-BE49-F238E27FC236}">
                <a16:creationId xmlns:a16="http://schemas.microsoft.com/office/drawing/2014/main" id="{044DC4C4-9C29-DFAC-4843-4EDE5392115E}"/>
              </a:ext>
            </a:extLst>
          </p:cNvPr>
          <p:cNvSpPr txBox="1"/>
          <p:nvPr/>
        </p:nvSpPr>
        <p:spPr>
          <a:xfrm>
            <a:off x="235077" y="807351"/>
            <a:ext cx="8689706" cy="1477328"/>
          </a:xfrm>
          <a:prstGeom prst="rect">
            <a:avLst/>
          </a:prstGeom>
          <a:noFill/>
        </p:spPr>
        <p:txBody>
          <a:bodyPr wrap="square" rtlCol="0">
            <a:spAutoFit/>
          </a:bodyPr>
          <a:lstStyle/>
          <a:p>
            <a:pPr marL="285750" indent="-285750">
              <a:buFont typeface="Courier New" panose="02070309020205020404" pitchFamily="49" charset="0"/>
              <a:buChar char="o"/>
            </a:pPr>
            <a:r>
              <a:rPr lang="en-US"/>
              <a:t>Sử dụng bộ dữ liệu trên Kaggle</a:t>
            </a:r>
          </a:p>
          <a:p>
            <a:pPr marL="285750" indent="-285750">
              <a:buFont typeface="Courier New" panose="02070309020205020404" pitchFamily="49" charset="0"/>
              <a:buChar char="o"/>
            </a:pPr>
            <a:endParaRPr lang="en-US"/>
          </a:p>
          <a:p>
            <a:pPr marL="285750" indent="-285750">
              <a:buFont typeface="Courier New" panose="02070309020205020404" pitchFamily="49" charset="0"/>
              <a:buChar char="o"/>
            </a:pPr>
            <a:r>
              <a:rPr lang="en-US"/>
              <a:t>Gồm tất cả 17 thuộc tính: </a:t>
            </a:r>
            <a:r>
              <a:rPr lang="en-US" b="1"/>
              <a:t>studyName, Sample Number, Region, Island, Stage, Individual ID, Clutc Completion, Date Egg, Culmen Length, Culmen Depth, Filpper Length, Body Mass, Sex, Delta 15 N, Delta 13, Comments</a:t>
            </a:r>
            <a:endParaRPr lang="en-US"/>
          </a:p>
        </p:txBody>
      </p:sp>
    </p:spTree>
    <p:extLst>
      <p:ext uri="{BB962C8B-B14F-4D97-AF65-F5344CB8AC3E}">
        <p14:creationId xmlns:p14="http://schemas.microsoft.com/office/powerpoint/2010/main" val="153763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Với mục tiêu phân loại chim cánh cụt dựa trên các đặc tính sẵn có, một số thuộc tính sẽ không được xét đến gồm: </a:t>
            </a:r>
            <a:r>
              <a:rPr lang="en-US" sz="1800" b="1">
                <a:ea typeface="Tahoma" panose="020B0604030504040204" pitchFamily="34" charset="0"/>
                <a:cs typeface="Tahoma" panose="020B0604030504040204" pitchFamily="34" charset="0"/>
              </a:rPr>
              <a:t>studyName, Sample Number, Region, Island, Stage, Individual ID, Date Egg, Comments</a:t>
            </a:r>
          </a:p>
          <a:p>
            <a:pPr>
              <a:lnSpc>
                <a:spcPct val="120000"/>
              </a:lnSpc>
              <a:spcBef>
                <a:spcPts val="1200"/>
              </a:spcBef>
            </a:pPr>
            <a:r>
              <a:rPr lang="en-US" sz="1800">
                <a:ea typeface="Tahoma" panose="020B0604030504040204" pitchFamily="34" charset="0"/>
                <a:cs typeface="Tahoma" panose="020B0604030504040204" pitchFamily="34" charset="0"/>
              </a:rPr>
              <a:t>Thuộc tính Species dung làm các nhãn</a:t>
            </a:r>
          </a:p>
          <a:p>
            <a:pPr>
              <a:lnSpc>
                <a:spcPct val="120000"/>
              </a:lnSpc>
              <a:spcBef>
                <a:spcPts val="1200"/>
              </a:spcBef>
            </a:pPr>
            <a:endParaRPr lang="en-US" sz="180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2AEC2624-6981-0BDA-EE2F-84A002C5C474}"/>
              </a:ext>
            </a:extLst>
          </p:cNvPr>
          <p:cNvPicPr>
            <a:picLocks noChangeAspect="1"/>
          </p:cNvPicPr>
          <p:nvPr/>
        </p:nvPicPr>
        <p:blipFill>
          <a:blip r:embed="rId3"/>
          <a:stretch>
            <a:fillRect/>
          </a:stretch>
        </p:blipFill>
        <p:spPr>
          <a:xfrm>
            <a:off x="927284" y="2511086"/>
            <a:ext cx="7782376" cy="2602758"/>
          </a:xfrm>
          <a:prstGeom prst="rect">
            <a:avLst/>
          </a:prstGeom>
        </p:spPr>
      </p:pic>
      <p:sp>
        <p:nvSpPr>
          <p:cNvPr id="8" name="TextBox 7">
            <a:extLst>
              <a:ext uri="{FF2B5EF4-FFF2-40B4-BE49-F238E27FC236}">
                <a16:creationId xmlns:a16="http://schemas.microsoft.com/office/drawing/2014/main" id="{E06FA70A-8B4D-6FCA-2082-4A52597F050A}"/>
              </a:ext>
            </a:extLst>
          </p:cNvPr>
          <p:cNvSpPr txBox="1"/>
          <p:nvPr/>
        </p:nvSpPr>
        <p:spPr>
          <a:xfrm>
            <a:off x="927284" y="5124125"/>
            <a:ext cx="7782376" cy="369332"/>
          </a:xfrm>
          <a:prstGeom prst="rect">
            <a:avLst/>
          </a:prstGeom>
          <a:noFill/>
        </p:spPr>
        <p:txBody>
          <a:bodyPr wrap="square" rtlCol="0">
            <a:spAutoFit/>
          </a:bodyPr>
          <a:lstStyle/>
          <a:p>
            <a:pPr algn="ctr"/>
            <a:r>
              <a:rPr lang="en-US"/>
              <a:t>Một số thông tin về các đặc tính được xét đến</a:t>
            </a:r>
          </a:p>
        </p:txBody>
      </p:sp>
    </p:spTree>
    <p:extLst>
      <p:ext uri="{BB962C8B-B14F-4D97-AF65-F5344CB8AC3E}">
        <p14:creationId xmlns:p14="http://schemas.microsoft.com/office/powerpoint/2010/main" val="308632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2977</TotalTime>
  <Words>3170</Words>
  <Application>Microsoft Office PowerPoint</Application>
  <PresentationFormat>On-screen Show (4:3)</PresentationFormat>
  <Paragraphs>263</Paragraphs>
  <Slides>34</Slides>
  <Notes>23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Courier New</vt:lpstr>
      <vt:lpstr>Lato</vt:lpstr>
      <vt:lpstr>Office Theme</vt:lpstr>
      <vt:lpstr>1_Office Theme</vt:lpstr>
      <vt:lpstr>PowerPoint Presentation</vt:lpstr>
      <vt:lpstr>Nội dung</vt:lpstr>
      <vt:lpstr>Nội dung</vt:lpstr>
      <vt:lpstr>Giới thiệu chung</vt:lpstr>
      <vt:lpstr>Giới thiệu chung</vt:lpstr>
      <vt:lpstr>Giới thiệu chung</vt:lpstr>
      <vt:lpstr>Nội dung</vt:lpstr>
      <vt:lpstr>Dữ liệu </vt:lpstr>
      <vt:lpstr>Tiền xử lý dữ liệu </vt:lpstr>
      <vt:lpstr>Tiền xử lý dữ liệu </vt:lpstr>
      <vt:lpstr>Nội dung</vt:lpstr>
      <vt:lpstr>K-nearest Neighbors (KNN)</vt:lpstr>
      <vt:lpstr>K-nearest Neighbors (KNN)</vt:lpstr>
      <vt:lpstr>K-nearest Neighbors (KNN)</vt:lpstr>
      <vt:lpstr>K-nearest Neighbors (KNN)</vt:lpstr>
      <vt:lpstr>Naïve Bayes </vt:lpstr>
      <vt:lpstr>Naïve Bayes </vt:lpstr>
      <vt:lpstr>Naïve Bayes </vt:lpstr>
      <vt:lpstr>Random Forest (RF)</vt:lpstr>
      <vt:lpstr>Random Forest (RF)</vt:lpstr>
      <vt:lpstr>Random Forest (RF)</vt:lpstr>
      <vt:lpstr>Random Forest (RF)</vt:lpstr>
      <vt:lpstr>Artificial Neural Network (ANN) </vt:lpstr>
      <vt:lpstr>Artificial Neural Network (ANN) </vt:lpstr>
      <vt:lpstr>Artificial Neural Network (ANN) </vt:lpstr>
      <vt:lpstr>Artificial Neural Network (ANN) </vt:lpstr>
      <vt:lpstr>Artificial Neural Network (ANN) </vt:lpstr>
      <vt:lpstr>Artificial Neural Network (ANN) </vt:lpstr>
      <vt:lpstr>So sánh độ chính xác của các mô hình </vt:lpstr>
      <vt:lpstr>Nội dung</vt:lpstr>
      <vt:lpstr>K-means Clustering </vt:lpstr>
      <vt:lpstr>Nội dung</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TRONG HIEP 20190051</cp:lastModifiedBy>
  <cp:revision>145</cp:revision>
  <dcterms:created xsi:type="dcterms:W3CDTF">2021-05-28T04:32:29Z</dcterms:created>
  <dcterms:modified xsi:type="dcterms:W3CDTF">2022-07-11T06:34:48Z</dcterms:modified>
</cp:coreProperties>
</file>